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sldIdLst>
    <p:sldId id="279" r:id="rId2"/>
    <p:sldId id="256" r:id="rId3"/>
    <p:sldId id="266" r:id="rId4"/>
    <p:sldId id="257" r:id="rId5"/>
    <p:sldId id="280" r:id="rId6"/>
    <p:sldId id="259" r:id="rId7"/>
    <p:sldId id="260" r:id="rId8"/>
    <p:sldId id="261" r:id="rId9"/>
    <p:sldId id="262" r:id="rId10"/>
    <p:sldId id="263" r:id="rId11"/>
    <p:sldId id="264" r:id="rId12"/>
    <p:sldId id="265" r:id="rId13"/>
    <p:sldId id="281" r:id="rId14"/>
    <p:sldId id="267" r:id="rId15"/>
    <p:sldId id="268" r:id="rId16"/>
    <p:sldId id="269" r:id="rId17"/>
    <p:sldId id="270" r:id="rId18"/>
    <p:sldId id="271" r:id="rId19"/>
    <p:sldId id="272" r:id="rId20"/>
    <p:sldId id="273" r:id="rId21"/>
    <p:sldId id="274" r:id="rId22"/>
    <p:sldId id="275" r:id="rId23"/>
    <p:sldId id="282" r:id="rId24"/>
    <p:sldId id="276" r:id="rId25"/>
    <p:sldId id="277" r:id="rId26"/>
    <p:sldId id="278"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90" d="100"/>
          <a:sy n="90" d="100"/>
        </p:scale>
        <p:origin x="232" y="10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F907A1-3C62-455E-B0BC-DE54A3331CE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AB9E58C-B999-46E9-81DD-1A988B593EAB}">
      <dgm:prSet/>
      <dgm:spPr/>
      <dgm:t>
        <a:bodyPr/>
        <a:lstStyle/>
        <a:p>
          <a:r>
            <a:rPr lang="en-GB"/>
            <a:t>Storytelling techniques and tools</a:t>
          </a:r>
          <a:endParaRPr lang="en-US"/>
        </a:p>
      </dgm:t>
    </dgm:pt>
    <dgm:pt modelId="{65454F02-3927-4FF4-AE5B-2230D16EA440}" type="parTrans" cxnId="{904309C3-0210-461A-9F45-B9779A540BC2}">
      <dgm:prSet/>
      <dgm:spPr/>
      <dgm:t>
        <a:bodyPr/>
        <a:lstStyle/>
        <a:p>
          <a:endParaRPr lang="en-US"/>
        </a:p>
      </dgm:t>
    </dgm:pt>
    <dgm:pt modelId="{B3125901-E08C-46D9-B1A7-F0C2F0C363DA}" type="sibTrans" cxnId="{904309C3-0210-461A-9F45-B9779A540BC2}">
      <dgm:prSet/>
      <dgm:spPr/>
      <dgm:t>
        <a:bodyPr/>
        <a:lstStyle/>
        <a:p>
          <a:endParaRPr lang="en-US"/>
        </a:p>
      </dgm:t>
    </dgm:pt>
    <dgm:pt modelId="{6711D3B2-8863-42E7-90D3-F30E7109752F}">
      <dgm:prSet/>
      <dgm:spPr/>
      <dgm:t>
        <a:bodyPr/>
        <a:lstStyle/>
        <a:p>
          <a:r>
            <a:rPr lang="en-GB"/>
            <a:t>Personal story (self-discovery)</a:t>
          </a:r>
          <a:endParaRPr lang="en-US"/>
        </a:p>
      </dgm:t>
    </dgm:pt>
    <dgm:pt modelId="{1A1F5F2F-F4D0-4525-895F-78EC35C7CFC4}" type="parTrans" cxnId="{13484B83-ED4E-470A-B0CC-B72B34705AC8}">
      <dgm:prSet/>
      <dgm:spPr/>
      <dgm:t>
        <a:bodyPr/>
        <a:lstStyle/>
        <a:p>
          <a:endParaRPr lang="en-US"/>
        </a:p>
      </dgm:t>
    </dgm:pt>
    <dgm:pt modelId="{291B9EA9-D2B6-4284-BB33-BF850975BB88}" type="sibTrans" cxnId="{13484B83-ED4E-470A-B0CC-B72B34705AC8}">
      <dgm:prSet/>
      <dgm:spPr/>
      <dgm:t>
        <a:bodyPr/>
        <a:lstStyle/>
        <a:p>
          <a:endParaRPr lang="en-US"/>
        </a:p>
      </dgm:t>
    </dgm:pt>
    <dgm:pt modelId="{8E735786-4332-4223-8000-C9CF1469A435}">
      <dgm:prSet/>
      <dgm:spPr/>
      <dgm:t>
        <a:bodyPr/>
        <a:lstStyle/>
        <a:p>
          <a:r>
            <a:rPr lang="en-GB"/>
            <a:t>Character driven film/director driven film</a:t>
          </a:r>
          <a:endParaRPr lang="en-US"/>
        </a:p>
      </dgm:t>
    </dgm:pt>
    <dgm:pt modelId="{702D3381-46E0-4753-8FF9-16C77D0BEA8C}" type="parTrans" cxnId="{6983D63F-34E5-4C6A-96E6-BA8A2244DDC6}">
      <dgm:prSet/>
      <dgm:spPr/>
      <dgm:t>
        <a:bodyPr/>
        <a:lstStyle/>
        <a:p>
          <a:endParaRPr lang="en-US"/>
        </a:p>
      </dgm:t>
    </dgm:pt>
    <dgm:pt modelId="{30B5CD2C-E604-4DC0-89BE-EAEE9EC1CBDF}" type="sibTrans" cxnId="{6983D63F-34E5-4C6A-96E6-BA8A2244DDC6}">
      <dgm:prSet/>
      <dgm:spPr/>
      <dgm:t>
        <a:bodyPr/>
        <a:lstStyle/>
        <a:p>
          <a:endParaRPr lang="en-US"/>
        </a:p>
      </dgm:t>
    </dgm:pt>
    <dgm:pt modelId="{160057C1-4728-445E-BF80-9FCBE48243DD}">
      <dgm:prSet/>
      <dgm:spPr/>
      <dgm:t>
        <a:bodyPr/>
        <a:lstStyle/>
        <a:p>
          <a:r>
            <a:rPr lang="en-GB"/>
            <a:t>Diary format</a:t>
          </a:r>
          <a:endParaRPr lang="en-US"/>
        </a:p>
      </dgm:t>
    </dgm:pt>
    <dgm:pt modelId="{66E616E8-23D8-4D45-BE8C-E6EAA563BF62}" type="parTrans" cxnId="{24E6EAB5-0662-4A8A-A7A0-1549AE1A8F2D}">
      <dgm:prSet/>
      <dgm:spPr/>
      <dgm:t>
        <a:bodyPr/>
        <a:lstStyle/>
        <a:p>
          <a:endParaRPr lang="en-US"/>
        </a:p>
      </dgm:t>
    </dgm:pt>
    <dgm:pt modelId="{4A772D4F-872B-4727-AA57-FE671914ABE7}" type="sibTrans" cxnId="{24E6EAB5-0662-4A8A-A7A0-1549AE1A8F2D}">
      <dgm:prSet/>
      <dgm:spPr/>
      <dgm:t>
        <a:bodyPr/>
        <a:lstStyle/>
        <a:p>
          <a:endParaRPr lang="en-US"/>
        </a:p>
      </dgm:t>
    </dgm:pt>
    <dgm:pt modelId="{B2AC6D25-C85F-E845-ABDE-E9742C833EFC}" type="pres">
      <dgm:prSet presAssocID="{D5F907A1-3C62-455E-B0BC-DE54A3331CEC}" presName="vert0" presStyleCnt="0">
        <dgm:presLayoutVars>
          <dgm:dir/>
          <dgm:animOne val="branch"/>
          <dgm:animLvl val="lvl"/>
        </dgm:presLayoutVars>
      </dgm:prSet>
      <dgm:spPr/>
    </dgm:pt>
    <dgm:pt modelId="{450CD099-53B3-524C-9A62-5C72034064A9}" type="pres">
      <dgm:prSet presAssocID="{9AB9E58C-B999-46E9-81DD-1A988B593EAB}" presName="thickLine" presStyleLbl="alignNode1" presStyleIdx="0" presStyleCnt="4"/>
      <dgm:spPr/>
    </dgm:pt>
    <dgm:pt modelId="{BE71856C-DEA8-9147-9FDF-6B85C7FCFE91}" type="pres">
      <dgm:prSet presAssocID="{9AB9E58C-B999-46E9-81DD-1A988B593EAB}" presName="horz1" presStyleCnt="0"/>
      <dgm:spPr/>
    </dgm:pt>
    <dgm:pt modelId="{CC6A8FD2-15F5-B041-8F65-5BD4866999BB}" type="pres">
      <dgm:prSet presAssocID="{9AB9E58C-B999-46E9-81DD-1A988B593EAB}" presName="tx1" presStyleLbl="revTx" presStyleIdx="0" presStyleCnt="4"/>
      <dgm:spPr/>
    </dgm:pt>
    <dgm:pt modelId="{8C9721C2-002E-9E40-AE5F-B71A9B9CF0A8}" type="pres">
      <dgm:prSet presAssocID="{9AB9E58C-B999-46E9-81DD-1A988B593EAB}" presName="vert1" presStyleCnt="0"/>
      <dgm:spPr/>
    </dgm:pt>
    <dgm:pt modelId="{10DADB22-14DF-B24C-909B-CEA98AA1D77E}" type="pres">
      <dgm:prSet presAssocID="{6711D3B2-8863-42E7-90D3-F30E7109752F}" presName="thickLine" presStyleLbl="alignNode1" presStyleIdx="1" presStyleCnt="4"/>
      <dgm:spPr/>
    </dgm:pt>
    <dgm:pt modelId="{65D6FB96-2E9C-934C-8010-C6934184C16F}" type="pres">
      <dgm:prSet presAssocID="{6711D3B2-8863-42E7-90D3-F30E7109752F}" presName="horz1" presStyleCnt="0"/>
      <dgm:spPr/>
    </dgm:pt>
    <dgm:pt modelId="{E6513E7B-2FE3-2B4C-AF32-EBA126CBF488}" type="pres">
      <dgm:prSet presAssocID="{6711D3B2-8863-42E7-90D3-F30E7109752F}" presName="tx1" presStyleLbl="revTx" presStyleIdx="1" presStyleCnt="4"/>
      <dgm:spPr/>
    </dgm:pt>
    <dgm:pt modelId="{DED292C1-C67A-CD41-8E2D-BD1BA5C09B4F}" type="pres">
      <dgm:prSet presAssocID="{6711D3B2-8863-42E7-90D3-F30E7109752F}" presName="vert1" presStyleCnt="0"/>
      <dgm:spPr/>
    </dgm:pt>
    <dgm:pt modelId="{A1F8C1DE-F0A3-7F47-BDF9-BD1E3C1ACD45}" type="pres">
      <dgm:prSet presAssocID="{8E735786-4332-4223-8000-C9CF1469A435}" presName="thickLine" presStyleLbl="alignNode1" presStyleIdx="2" presStyleCnt="4"/>
      <dgm:spPr/>
    </dgm:pt>
    <dgm:pt modelId="{F8EC9E3F-9C68-A645-9120-31742E1F1B04}" type="pres">
      <dgm:prSet presAssocID="{8E735786-4332-4223-8000-C9CF1469A435}" presName="horz1" presStyleCnt="0"/>
      <dgm:spPr/>
    </dgm:pt>
    <dgm:pt modelId="{7CE65340-CC5A-E04C-BC90-01EA0FFAA85D}" type="pres">
      <dgm:prSet presAssocID="{8E735786-4332-4223-8000-C9CF1469A435}" presName="tx1" presStyleLbl="revTx" presStyleIdx="2" presStyleCnt="4"/>
      <dgm:spPr/>
    </dgm:pt>
    <dgm:pt modelId="{DB9A659E-FA3F-474D-8CE5-6FFE98BFCFA4}" type="pres">
      <dgm:prSet presAssocID="{8E735786-4332-4223-8000-C9CF1469A435}" presName="vert1" presStyleCnt="0"/>
      <dgm:spPr/>
    </dgm:pt>
    <dgm:pt modelId="{6D828F54-85FD-7048-95CC-03AB472BD05B}" type="pres">
      <dgm:prSet presAssocID="{160057C1-4728-445E-BF80-9FCBE48243DD}" presName="thickLine" presStyleLbl="alignNode1" presStyleIdx="3" presStyleCnt="4"/>
      <dgm:spPr/>
    </dgm:pt>
    <dgm:pt modelId="{6176E9A6-8AE8-1541-823C-5F5D72855861}" type="pres">
      <dgm:prSet presAssocID="{160057C1-4728-445E-BF80-9FCBE48243DD}" presName="horz1" presStyleCnt="0"/>
      <dgm:spPr/>
    </dgm:pt>
    <dgm:pt modelId="{84CC0280-1AB3-C049-A709-68F7C32EDD6C}" type="pres">
      <dgm:prSet presAssocID="{160057C1-4728-445E-BF80-9FCBE48243DD}" presName="tx1" presStyleLbl="revTx" presStyleIdx="3" presStyleCnt="4"/>
      <dgm:spPr/>
    </dgm:pt>
    <dgm:pt modelId="{459BAFFA-88FD-FC40-BBD3-E1BD8ADD129A}" type="pres">
      <dgm:prSet presAssocID="{160057C1-4728-445E-BF80-9FCBE48243DD}" presName="vert1" presStyleCnt="0"/>
      <dgm:spPr/>
    </dgm:pt>
  </dgm:ptLst>
  <dgm:cxnLst>
    <dgm:cxn modelId="{855EFC21-ACB7-8F4D-B800-200425C6747E}" type="presOf" srcId="{8E735786-4332-4223-8000-C9CF1469A435}" destId="{7CE65340-CC5A-E04C-BC90-01EA0FFAA85D}" srcOrd="0" destOrd="0" presId="urn:microsoft.com/office/officeart/2008/layout/LinedList"/>
    <dgm:cxn modelId="{6983D63F-34E5-4C6A-96E6-BA8A2244DDC6}" srcId="{D5F907A1-3C62-455E-B0BC-DE54A3331CEC}" destId="{8E735786-4332-4223-8000-C9CF1469A435}" srcOrd="2" destOrd="0" parTransId="{702D3381-46E0-4753-8FF9-16C77D0BEA8C}" sibTransId="{30B5CD2C-E604-4DC0-89BE-EAEE9EC1CBDF}"/>
    <dgm:cxn modelId="{13484B83-ED4E-470A-B0CC-B72B34705AC8}" srcId="{D5F907A1-3C62-455E-B0BC-DE54A3331CEC}" destId="{6711D3B2-8863-42E7-90D3-F30E7109752F}" srcOrd="1" destOrd="0" parTransId="{1A1F5F2F-F4D0-4525-895F-78EC35C7CFC4}" sibTransId="{291B9EA9-D2B6-4284-BB33-BF850975BB88}"/>
    <dgm:cxn modelId="{FFA75A86-7FE4-B14D-8581-1CD3FB41B645}" type="presOf" srcId="{D5F907A1-3C62-455E-B0BC-DE54A3331CEC}" destId="{B2AC6D25-C85F-E845-ABDE-E9742C833EFC}" srcOrd="0" destOrd="0" presId="urn:microsoft.com/office/officeart/2008/layout/LinedList"/>
    <dgm:cxn modelId="{902D088E-CAD5-A948-8C23-FABCE2968D81}" type="presOf" srcId="{9AB9E58C-B999-46E9-81DD-1A988B593EAB}" destId="{CC6A8FD2-15F5-B041-8F65-5BD4866999BB}" srcOrd="0" destOrd="0" presId="urn:microsoft.com/office/officeart/2008/layout/LinedList"/>
    <dgm:cxn modelId="{511A348F-87A2-0F45-88A3-C1E762255278}" type="presOf" srcId="{160057C1-4728-445E-BF80-9FCBE48243DD}" destId="{84CC0280-1AB3-C049-A709-68F7C32EDD6C}" srcOrd="0" destOrd="0" presId="urn:microsoft.com/office/officeart/2008/layout/LinedList"/>
    <dgm:cxn modelId="{24E6EAB5-0662-4A8A-A7A0-1549AE1A8F2D}" srcId="{D5F907A1-3C62-455E-B0BC-DE54A3331CEC}" destId="{160057C1-4728-445E-BF80-9FCBE48243DD}" srcOrd="3" destOrd="0" parTransId="{66E616E8-23D8-4D45-BE8C-E6EAA563BF62}" sibTransId="{4A772D4F-872B-4727-AA57-FE671914ABE7}"/>
    <dgm:cxn modelId="{904309C3-0210-461A-9F45-B9779A540BC2}" srcId="{D5F907A1-3C62-455E-B0BC-DE54A3331CEC}" destId="{9AB9E58C-B999-46E9-81DD-1A988B593EAB}" srcOrd="0" destOrd="0" parTransId="{65454F02-3927-4FF4-AE5B-2230D16EA440}" sibTransId="{B3125901-E08C-46D9-B1A7-F0C2F0C363DA}"/>
    <dgm:cxn modelId="{AF7A7EEA-1C5A-9C48-92D6-DA0B667C4701}" type="presOf" srcId="{6711D3B2-8863-42E7-90D3-F30E7109752F}" destId="{E6513E7B-2FE3-2B4C-AF32-EBA126CBF488}" srcOrd="0" destOrd="0" presId="urn:microsoft.com/office/officeart/2008/layout/LinedList"/>
    <dgm:cxn modelId="{EDB728BC-E73C-8A46-91CC-03827718ACE4}" type="presParOf" srcId="{B2AC6D25-C85F-E845-ABDE-E9742C833EFC}" destId="{450CD099-53B3-524C-9A62-5C72034064A9}" srcOrd="0" destOrd="0" presId="urn:microsoft.com/office/officeart/2008/layout/LinedList"/>
    <dgm:cxn modelId="{B902B3AE-E151-1E4E-9B75-D8DED302CFA5}" type="presParOf" srcId="{B2AC6D25-C85F-E845-ABDE-E9742C833EFC}" destId="{BE71856C-DEA8-9147-9FDF-6B85C7FCFE91}" srcOrd="1" destOrd="0" presId="urn:microsoft.com/office/officeart/2008/layout/LinedList"/>
    <dgm:cxn modelId="{C4C0B575-96BF-554F-85D3-45B5982EB9BE}" type="presParOf" srcId="{BE71856C-DEA8-9147-9FDF-6B85C7FCFE91}" destId="{CC6A8FD2-15F5-B041-8F65-5BD4866999BB}" srcOrd="0" destOrd="0" presId="urn:microsoft.com/office/officeart/2008/layout/LinedList"/>
    <dgm:cxn modelId="{FD3E5986-1185-4E49-9884-5A5B9F4C444F}" type="presParOf" srcId="{BE71856C-DEA8-9147-9FDF-6B85C7FCFE91}" destId="{8C9721C2-002E-9E40-AE5F-B71A9B9CF0A8}" srcOrd="1" destOrd="0" presId="urn:microsoft.com/office/officeart/2008/layout/LinedList"/>
    <dgm:cxn modelId="{E1FECBC6-CA99-4B41-A287-F4CF2CEFA4D1}" type="presParOf" srcId="{B2AC6D25-C85F-E845-ABDE-E9742C833EFC}" destId="{10DADB22-14DF-B24C-909B-CEA98AA1D77E}" srcOrd="2" destOrd="0" presId="urn:microsoft.com/office/officeart/2008/layout/LinedList"/>
    <dgm:cxn modelId="{55F51215-7DD0-DC47-B7F3-9B4A473CE53F}" type="presParOf" srcId="{B2AC6D25-C85F-E845-ABDE-E9742C833EFC}" destId="{65D6FB96-2E9C-934C-8010-C6934184C16F}" srcOrd="3" destOrd="0" presId="urn:microsoft.com/office/officeart/2008/layout/LinedList"/>
    <dgm:cxn modelId="{534A71D4-35BA-574F-9A5C-39307994B871}" type="presParOf" srcId="{65D6FB96-2E9C-934C-8010-C6934184C16F}" destId="{E6513E7B-2FE3-2B4C-AF32-EBA126CBF488}" srcOrd="0" destOrd="0" presId="urn:microsoft.com/office/officeart/2008/layout/LinedList"/>
    <dgm:cxn modelId="{699176FF-6ACB-E544-A00F-B8517F20BB20}" type="presParOf" srcId="{65D6FB96-2E9C-934C-8010-C6934184C16F}" destId="{DED292C1-C67A-CD41-8E2D-BD1BA5C09B4F}" srcOrd="1" destOrd="0" presId="urn:microsoft.com/office/officeart/2008/layout/LinedList"/>
    <dgm:cxn modelId="{7A13F07C-68F0-FE45-8B89-EDD2BD235EB8}" type="presParOf" srcId="{B2AC6D25-C85F-E845-ABDE-E9742C833EFC}" destId="{A1F8C1DE-F0A3-7F47-BDF9-BD1E3C1ACD45}" srcOrd="4" destOrd="0" presId="urn:microsoft.com/office/officeart/2008/layout/LinedList"/>
    <dgm:cxn modelId="{94FCBEFE-5C3C-5947-931B-CC53B75E4963}" type="presParOf" srcId="{B2AC6D25-C85F-E845-ABDE-E9742C833EFC}" destId="{F8EC9E3F-9C68-A645-9120-31742E1F1B04}" srcOrd="5" destOrd="0" presId="urn:microsoft.com/office/officeart/2008/layout/LinedList"/>
    <dgm:cxn modelId="{390904B5-6623-FC4B-BB8B-03EFB22BDA1F}" type="presParOf" srcId="{F8EC9E3F-9C68-A645-9120-31742E1F1B04}" destId="{7CE65340-CC5A-E04C-BC90-01EA0FFAA85D}" srcOrd="0" destOrd="0" presId="urn:microsoft.com/office/officeart/2008/layout/LinedList"/>
    <dgm:cxn modelId="{87EF5FB8-13B3-0140-961F-3E1766CD4AFD}" type="presParOf" srcId="{F8EC9E3F-9C68-A645-9120-31742E1F1B04}" destId="{DB9A659E-FA3F-474D-8CE5-6FFE98BFCFA4}" srcOrd="1" destOrd="0" presId="urn:microsoft.com/office/officeart/2008/layout/LinedList"/>
    <dgm:cxn modelId="{85459FD2-A9AC-7C4C-BA1A-F9AAFE833F32}" type="presParOf" srcId="{B2AC6D25-C85F-E845-ABDE-E9742C833EFC}" destId="{6D828F54-85FD-7048-95CC-03AB472BD05B}" srcOrd="6" destOrd="0" presId="urn:microsoft.com/office/officeart/2008/layout/LinedList"/>
    <dgm:cxn modelId="{C90FC768-2022-6C43-B06F-B879F911D497}" type="presParOf" srcId="{B2AC6D25-C85F-E845-ABDE-E9742C833EFC}" destId="{6176E9A6-8AE8-1541-823C-5F5D72855861}" srcOrd="7" destOrd="0" presId="urn:microsoft.com/office/officeart/2008/layout/LinedList"/>
    <dgm:cxn modelId="{E214357C-457A-FB40-A8EE-DFB0205EAEB6}" type="presParOf" srcId="{6176E9A6-8AE8-1541-823C-5F5D72855861}" destId="{84CC0280-1AB3-C049-A709-68F7C32EDD6C}" srcOrd="0" destOrd="0" presId="urn:microsoft.com/office/officeart/2008/layout/LinedList"/>
    <dgm:cxn modelId="{FD1862FF-424B-DB4F-AE06-6FB869B3AB34}" type="presParOf" srcId="{6176E9A6-8AE8-1541-823C-5F5D72855861}" destId="{459BAFFA-88FD-FC40-BBD3-E1BD8ADD129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CD099-53B3-524C-9A62-5C72034064A9}">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A8FD2-15F5-B041-8F65-5BD4866999BB}">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GB" sz="3800" kern="1200"/>
            <a:t>Storytelling techniques and tools</a:t>
          </a:r>
          <a:endParaRPr lang="en-US" sz="3800" kern="1200"/>
        </a:p>
      </dsp:txBody>
      <dsp:txXfrm>
        <a:off x="0" y="0"/>
        <a:ext cx="6900512" cy="1384035"/>
      </dsp:txXfrm>
    </dsp:sp>
    <dsp:sp modelId="{10DADB22-14DF-B24C-909B-CEA98AA1D77E}">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513E7B-2FE3-2B4C-AF32-EBA126CBF488}">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GB" sz="3800" kern="1200"/>
            <a:t>Personal story (self-discovery)</a:t>
          </a:r>
          <a:endParaRPr lang="en-US" sz="3800" kern="1200"/>
        </a:p>
      </dsp:txBody>
      <dsp:txXfrm>
        <a:off x="0" y="1384035"/>
        <a:ext cx="6900512" cy="1384035"/>
      </dsp:txXfrm>
    </dsp:sp>
    <dsp:sp modelId="{A1F8C1DE-F0A3-7F47-BDF9-BD1E3C1ACD45}">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65340-CC5A-E04C-BC90-01EA0FFAA85D}">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GB" sz="3800" kern="1200"/>
            <a:t>Character driven film/director driven film</a:t>
          </a:r>
          <a:endParaRPr lang="en-US" sz="3800" kern="1200"/>
        </a:p>
      </dsp:txBody>
      <dsp:txXfrm>
        <a:off x="0" y="2768070"/>
        <a:ext cx="6900512" cy="1384035"/>
      </dsp:txXfrm>
    </dsp:sp>
    <dsp:sp modelId="{6D828F54-85FD-7048-95CC-03AB472BD05B}">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CC0280-1AB3-C049-A709-68F7C32EDD6C}">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GB" sz="3800" kern="1200"/>
            <a:t>Diary format</a:t>
          </a:r>
          <a:endParaRPr lang="en-US" sz="3800" kern="120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0EB14-CB79-78EF-8105-6D3A8CDE877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EC4D4DA-5719-E3B7-7F1B-ABE50ACFC2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3450FF8-76B0-48A5-1A5C-D947C9745530}"/>
              </a:ext>
            </a:extLst>
          </p:cNvPr>
          <p:cNvSpPr>
            <a:spLocks noGrp="1"/>
          </p:cNvSpPr>
          <p:nvPr>
            <p:ph type="dt" sz="half" idx="10"/>
          </p:nvPr>
        </p:nvSpPr>
        <p:spPr/>
        <p:txBody>
          <a:bodyPr/>
          <a:lstStyle/>
          <a:p>
            <a:fld id="{C43A76A3-ADC8-4477-8FC1-B9DD55D84908}" type="datetime1">
              <a:rPr lang="en-US" smtClean="0"/>
              <a:t>6/29/22</a:t>
            </a:fld>
            <a:endParaRPr lang="en-US" dirty="0"/>
          </a:p>
        </p:txBody>
      </p:sp>
      <p:sp>
        <p:nvSpPr>
          <p:cNvPr id="5" name="Footer Placeholder 4">
            <a:extLst>
              <a:ext uri="{FF2B5EF4-FFF2-40B4-BE49-F238E27FC236}">
                <a16:creationId xmlns:a16="http://schemas.microsoft.com/office/drawing/2014/main" id="{D86F7829-670F-87BD-04DE-3A0307FE9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D0A47-099E-CF50-804B-7A3002A2D7DE}"/>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34780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F3FC-B2B3-4AB0-388E-113CF6CCF47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3E69DE1-5854-58B0-2D28-D4148BD3F8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856489-2ED5-F957-B3C0-3BDF1FC8B525}"/>
              </a:ext>
            </a:extLst>
          </p:cNvPr>
          <p:cNvSpPr>
            <a:spLocks noGrp="1"/>
          </p:cNvSpPr>
          <p:nvPr>
            <p:ph type="dt" sz="half" idx="10"/>
          </p:nvPr>
        </p:nvSpPr>
        <p:spPr/>
        <p:txBody>
          <a:bodyPr/>
          <a:lstStyle/>
          <a:p>
            <a:fld id="{D6762538-DC4D-4667-96E5-B3278DDF8B12}" type="datetime1">
              <a:rPr lang="en-US" smtClean="0"/>
              <a:t>6/29/22</a:t>
            </a:fld>
            <a:endParaRPr lang="en-US"/>
          </a:p>
        </p:txBody>
      </p:sp>
      <p:sp>
        <p:nvSpPr>
          <p:cNvPr id="5" name="Footer Placeholder 4">
            <a:extLst>
              <a:ext uri="{FF2B5EF4-FFF2-40B4-BE49-F238E27FC236}">
                <a16:creationId xmlns:a16="http://schemas.microsoft.com/office/drawing/2014/main" id="{C505AFC5-0DB6-B6CD-BE51-2A1CC834B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A9356-1F4C-01CD-CF24-96185E54D0FF}"/>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48867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521316-7AA9-3067-39FC-3D71D05E6B6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9806277-8B47-03F9-92E9-8DFA539E31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5F7782-B082-1229-6FAE-D108A8C62727}"/>
              </a:ext>
            </a:extLst>
          </p:cNvPr>
          <p:cNvSpPr>
            <a:spLocks noGrp="1"/>
          </p:cNvSpPr>
          <p:nvPr>
            <p:ph type="dt" sz="half" idx="10"/>
          </p:nvPr>
        </p:nvSpPr>
        <p:spPr/>
        <p:txBody>
          <a:bodyPr/>
          <a:lstStyle/>
          <a:p>
            <a:fld id="{05880548-5C08-4BE3-B63E-F2BB63B0B00C}" type="datetime1">
              <a:rPr lang="en-US" smtClean="0"/>
              <a:t>6/29/22</a:t>
            </a:fld>
            <a:endParaRPr lang="en-US"/>
          </a:p>
        </p:txBody>
      </p:sp>
      <p:sp>
        <p:nvSpPr>
          <p:cNvPr id="5" name="Footer Placeholder 4">
            <a:extLst>
              <a:ext uri="{FF2B5EF4-FFF2-40B4-BE49-F238E27FC236}">
                <a16:creationId xmlns:a16="http://schemas.microsoft.com/office/drawing/2014/main" id="{A82C07B0-137D-B533-DA10-7C4AA650C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80A2E-D6CD-80E2-3371-F2906CE80F4E}"/>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76506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3E10-18EC-7ECE-DB01-F644B0E1D40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CF0952-C952-7E38-B75B-AECDA64EA86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D74EFF-2FDF-3221-2066-585C8570EC7B}"/>
              </a:ext>
            </a:extLst>
          </p:cNvPr>
          <p:cNvSpPr>
            <a:spLocks noGrp="1"/>
          </p:cNvSpPr>
          <p:nvPr>
            <p:ph type="dt" sz="half" idx="10"/>
          </p:nvPr>
        </p:nvSpPr>
        <p:spPr/>
        <p:txBody>
          <a:bodyPr/>
          <a:lstStyle/>
          <a:p>
            <a:fld id="{DE7F49BE-398D-479A-8A7E-5DDBCA61EDCB}" type="datetime1">
              <a:rPr lang="en-US" smtClean="0"/>
              <a:t>6/29/22</a:t>
            </a:fld>
            <a:endParaRPr lang="en-US"/>
          </a:p>
        </p:txBody>
      </p:sp>
      <p:sp>
        <p:nvSpPr>
          <p:cNvPr id="5" name="Footer Placeholder 4">
            <a:extLst>
              <a:ext uri="{FF2B5EF4-FFF2-40B4-BE49-F238E27FC236}">
                <a16:creationId xmlns:a16="http://schemas.microsoft.com/office/drawing/2014/main" id="{828ABF03-EE2F-9861-03D4-AE8B92CC8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C3CC5-2A8E-71E3-8E57-4435CA6C50C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85820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C9B9C-4927-C517-1FEC-112B784464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9C2D2B-F8C1-E4B7-B4D5-3ED2425C21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5D485F3-655D-64A8-AAB8-4508D627D603}"/>
              </a:ext>
            </a:extLst>
          </p:cNvPr>
          <p:cNvSpPr>
            <a:spLocks noGrp="1"/>
          </p:cNvSpPr>
          <p:nvPr>
            <p:ph type="dt" sz="half" idx="10"/>
          </p:nvPr>
        </p:nvSpPr>
        <p:spPr/>
        <p:txBody>
          <a:bodyPr/>
          <a:lstStyle/>
          <a:p>
            <a:fld id="{CCD0C193-4974-4A1F-9C63-07D595E30D66}" type="datetime1">
              <a:rPr lang="en-US" smtClean="0"/>
              <a:t>6/29/22</a:t>
            </a:fld>
            <a:endParaRPr lang="en-US"/>
          </a:p>
        </p:txBody>
      </p:sp>
      <p:sp>
        <p:nvSpPr>
          <p:cNvPr id="5" name="Footer Placeholder 4">
            <a:extLst>
              <a:ext uri="{FF2B5EF4-FFF2-40B4-BE49-F238E27FC236}">
                <a16:creationId xmlns:a16="http://schemas.microsoft.com/office/drawing/2014/main" id="{FB06EA47-D1CA-4431-E0C1-290D787A5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ECB02-5152-B548-6717-792FF0ED6705}"/>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21096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1884-DD18-4B58-1E33-BADB071406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267AEB6-17F3-AD6F-B4EB-B5343DC17FA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CD7E25D-26BC-B5AD-ECA8-9D5F6B31D9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2C84F8F-BB35-2429-DDB5-0097790E5AE1}"/>
              </a:ext>
            </a:extLst>
          </p:cNvPr>
          <p:cNvSpPr>
            <a:spLocks noGrp="1"/>
          </p:cNvSpPr>
          <p:nvPr>
            <p:ph type="dt" sz="half" idx="10"/>
          </p:nvPr>
        </p:nvSpPr>
        <p:spPr/>
        <p:txBody>
          <a:bodyPr/>
          <a:lstStyle/>
          <a:p>
            <a:fld id="{701AA87F-28D4-4BF0-B81F-877A89DFD5AC}" type="datetime1">
              <a:rPr lang="en-US" smtClean="0"/>
              <a:t>6/29/22</a:t>
            </a:fld>
            <a:endParaRPr lang="en-US"/>
          </a:p>
        </p:txBody>
      </p:sp>
      <p:sp>
        <p:nvSpPr>
          <p:cNvPr id="6" name="Footer Placeholder 5">
            <a:extLst>
              <a:ext uri="{FF2B5EF4-FFF2-40B4-BE49-F238E27FC236}">
                <a16:creationId xmlns:a16="http://schemas.microsoft.com/office/drawing/2014/main" id="{61E16116-25FF-B356-99D5-9689596CAE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531A8-C7CC-AC34-760D-DE378659D1D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6839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5751-CC76-FEC9-F716-D6D89398206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8CC980-45BF-B211-DA92-4329FE359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751B043-2E53-CC02-B7C5-2E06839B87F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AE96F8B-5269-31BE-549D-7EB771BE7E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6AFF9C2-65D0-A819-DF2F-F5263806AC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5342D1C-B67B-E386-88F1-CB05726EA9A8}"/>
              </a:ext>
            </a:extLst>
          </p:cNvPr>
          <p:cNvSpPr>
            <a:spLocks noGrp="1"/>
          </p:cNvSpPr>
          <p:nvPr>
            <p:ph type="dt" sz="half" idx="10"/>
          </p:nvPr>
        </p:nvSpPr>
        <p:spPr/>
        <p:txBody>
          <a:bodyPr/>
          <a:lstStyle/>
          <a:p>
            <a:fld id="{A8A9F1F3-208B-49A3-B337-9C8ACEB3E0E1}" type="datetime1">
              <a:rPr lang="en-US" smtClean="0"/>
              <a:t>6/29/22</a:t>
            </a:fld>
            <a:endParaRPr lang="en-US"/>
          </a:p>
        </p:txBody>
      </p:sp>
      <p:sp>
        <p:nvSpPr>
          <p:cNvPr id="8" name="Footer Placeholder 7">
            <a:extLst>
              <a:ext uri="{FF2B5EF4-FFF2-40B4-BE49-F238E27FC236}">
                <a16:creationId xmlns:a16="http://schemas.microsoft.com/office/drawing/2014/main" id="{9424FF77-4F06-122F-C622-98E2FB97A6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D9482B-1E3E-EAC5-0446-926013BEC04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4088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73F21-A9E4-B9E3-8529-949F7428AB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D4CC788-B6BC-EA4A-82C3-B93AD32E6044}"/>
              </a:ext>
            </a:extLst>
          </p:cNvPr>
          <p:cNvSpPr>
            <a:spLocks noGrp="1"/>
          </p:cNvSpPr>
          <p:nvPr>
            <p:ph type="dt" sz="half" idx="10"/>
          </p:nvPr>
        </p:nvSpPr>
        <p:spPr/>
        <p:txBody>
          <a:bodyPr/>
          <a:lstStyle/>
          <a:p>
            <a:fld id="{27AF6CA6-7293-4AA2-A0E0-A3BF4416E786}" type="datetime1">
              <a:rPr lang="en-US" smtClean="0"/>
              <a:t>6/29/22</a:t>
            </a:fld>
            <a:endParaRPr lang="en-US"/>
          </a:p>
        </p:txBody>
      </p:sp>
      <p:sp>
        <p:nvSpPr>
          <p:cNvPr id="4" name="Footer Placeholder 3">
            <a:extLst>
              <a:ext uri="{FF2B5EF4-FFF2-40B4-BE49-F238E27FC236}">
                <a16:creationId xmlns:a16="http://schemas.microsoft.com/office/drawing/2014/main" id="{B6526BAF-7719-A0DC-2004-80D279E8BD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9D8915-DE8D-7C80-4695-713F9158EED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81859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79F578-F535-0463-4755-B2EDD94EC175}"/>
              </a:ext>
            </a:extLst>
          </p:cNvPr>
          <p:cNvSpPr>
            <a:spLocks noGrp="1"/>
          </p:cNvSpPr>
          <p:nvPr>
            <p:ph type="dt" sz="half" idx="10"/>
          </p:nvPr>
        </p:nvSpPr>
        <p:spPr/>
        <p:txBody>
          <a:bodyPr/>
          <a:lstStyle/>
          <a:p>
            <a:fld id="{98D87016-7BCD-46FB-8EE3-AB6C369108B4}" type="datetime1">
              <a:rPr lang="en-US" smtClean="0"/>
              <a:t>6/29/22</a:t>
            </a:fld>
            <a:endParaRPr lang="en-US"/>
          </a:p>
        </p:txBody>
      </p:sp>
      <p:sp>
        <p:nvSpPr>
          <p:cNvPr id="3" name="Footer Placeholder 2">
            <a:extLst>
              <a:ext uri="{FF2B5EF4-FFF2-40B4-BE49-F238E27FC236}">
                <a16:creationId xmlns:a16="http://schemas.microsoft.com/office/drawing/2014/main" id="{78ABB483-D75F-BBB8-4229-A67B279231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0E7154-7840-7F16-7F63-DDD8F93FE150}"/>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688863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84E8-3B18-365D-469A-9E0C42DAFC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5676482-EB69-BDC6-4AE9-124962DDF0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310F12-C2EB-2518-D349-5DAE719B62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F52C684-FB4E-609B-693B-5F0FD6D696F8}"/>
              </a:ext>
            </a:extLst>
          </p:cNvPr>
          <p:cNvSpPr>
            <a:spLocks noGrp="1"/>
          </p:cNvSpPr>
          <p:nvPr>
            <p:ph type="dt" sz="half" idx="10"/>
          </p:nvPr>
        </p:nvSpPr>
        <p:spPr/>
        <p:txBody>
          <a:bodyPr/>
          <a:lstStyle/>
          <a:p>
            <a:fld id="{A1547011-1FFC-4EF8-9A2E-53B4AD2ADBD4}" type="datetime1">
              <a:rPr lang="en-US" smtClean="0"/>
              <a:t>6/29/22</a:t>
            </a:fld>
            <a:endParaRPr lang="en-US"/>
          </a:p>
        </p:txBody>
      </p:sp>
      <p:sp>
        <p:nvSpPr>
          <p:cNvPr id="6" name="Footer Placeholder 5">
            <a:extLst>
              <a:ext uri="{FF2B5EF4-FFF2-40B4-BE49-F238E27FC236}">
                <a16:creationId xmlns:a16="http://schemas.microsoft.com/office/drawing/2014/main" id="{43A16F8C-376B-DE1A-B68E-B2A01980E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9B0CA4-6E31-F1C4-F8D4-7A3FF3E4194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51526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E5BD-31CB-7489-A677-54C719141A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A6ACCB9-1C90-A7E3-08B2-D0DD9AF5F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A4FC64-68F6-226E-DE16-9241E1043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83B5E7-83A7-063A-8607-C5073CEB2599}"/>
              </a:ext>
            </a:extLst>
          </p:cNvPr>
          <p:cNvSpPr>
            <a:spLocks noGrp="1"/>
          </p:cNvSpPr>
          <p:nvPr>
            <p:ph type="dt" sz="half" idx="10"/>
          </p:nvPr>
        </p:nvSpPr>
        <p:spPr/>
        <p:txBody>
          <a:bodyPr/>
          <a:lstStyle/>
          <a:p>
            <a:fld id="{9562EB47-45B4-4EF5-A743-B4885DD2F060}" type="datetime1">
              <a:rPr lang="en-US" smtClean="0"/>
              <a:t>6/29/22</a:t>
            </a:fld>
            <a:endParaRPr lang="en-US"/>
          </a:p>
        </p:txBody>
      </p:sp>
      <p:sp>
        <p:nvSpPr>
          <p:cNvPr id="6" name="Footer Placeholder 5">
            <a:extLst>
              <a:ext uri="{FF2B5EF4-FFF2-40B4-BE49-F238E27FC236}">
                <a16:creationId xmlns:a16="http://schemas.microsoft.com/office/drawing/2014/main" id="{A1A5CD54-EF8C-2E92-7F10-CEBC4FB700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3E7A7-3E28-D52C-91D7-CAC9146F01A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13512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646FA2-4D01-D05D-33D3-09902160F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9BF4E92-4B74-5C01-100E-EC1330264C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14ECFF-CDBF-2DF6-B443-728ECCD1F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D24A4-5FEC-4062-8995-EB21925B3B40}" type="datetime1">
              <a:rPr lang="en-US" smtClean="0"/>
              <a:t>6/29/22</a:t>
            </a:fld>
            <a:endParaRPr lang="en-US" sz="1000" dirty="0"/>
          </a:p>
        </p:txBody>
      </p:sp>
      <p:sp>
        <p:nvSpPr>
          <p:cNvPr id="5" name="Footer Placeholder 4">
            <a:extLst>
              <a:ext uri="{FF2B5EF4-FFF2-40B4-BE49-F238E27FC236}">
                <a16:creationId xmlns:a16="http://schemas.microsoft.com/office/drawing/2014/main" id="{41D7DADE-022D-F833-3B50-61941F979A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DD183BCB-C665-6B12-5CA0-4F3B69DD8E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96783223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vskills.in/certification/blog/differences-between-traditional-media-and-new-media/"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ualr.edu/socialchange/2017/03/01/blog-riddle-social-medi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entimeter.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player.vimeo.com/video/296269351?h=361f9abc70&amp;app_id=12296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F8lZSMw6-OA?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ojyMSyw_k98?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Be3i6xqyMqw?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ukrainewararchive.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channel/UC__rBP4Gr_kZwlINAncM3Ag/about" TargetMode="External"/><Relationship Id="rId2" Type="http://schemas.openxmlformats.org/officeDocument/2006/relationships/hyperlink" Target="http://docudays.ua/" TargetMode="External"/><Relationship Id="rId1" Type="http://schemas.openxmlformats.org/officeDocument/2006/relationships/slideLayout" Target="../slideLayouts/slideLayout2.xml"/><Relationship Id="rId4" Type="http://schemas.openxmlformats.org/officeDocument/2006/relationships/hyperlink" Target="https://www.youtube.com/c/babylon13ua/featured"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VWObRKx38fo?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ynmi.net/about/" TargetMode="External"/><Relationship Id="rId2" Type="http://schemas.openxmlformats.org/officeDocument/2006/relationships/hyperlink" Target="https://www.igi-global.com/chapter/mobile-phones-news-consumption-news-creation-and-news-organization-accommodations/130148"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7354FD-44E1-07A2-A3B3-60103C33742F}"/>
              </a:ext>
            </a:extLst>
          </p:cNvPr>
          <p:cNvSpPr>
            <a:spLocks noGrp="1"/>
          </p:cNvSpPr>
          <p:nvPr>
            <p:ph type="ctrTitle"/>
          </p:nvPr>
        </p:nvSpPr>
        <p:spPr>
          <a:xfrm>
            <a:off x="965201" y="1036674"/>
            <a:ext cx="3689096" cy="3514364"/>
          </a:xfrm>
        </p:spPr>
        <p:txBody>
          <a:bodyPr anchor="b">
            <a:normAutofit/>
          </a:bodyPr>
          <a:lstStyle/>
          <a:p>
            <a:pPr algn="r"/>
            <a:r>
              <a:rPr lang="en-US" sz="3400" b="1" dirty="0"/>
              <a:t>“Information Disorder: Understanding propaganda techniques during a war </a:t>
            </a:r>
            <a:r>
              <a:rPr lang="en-US" sz="3400" b="1" dirty="0" err="1"/>
              <a:t>infodemic</a:t>
            </a:r>
            <a:r>
              <a:rPr lang="en-US" sz="3400" b="1" dirty="0"/>
              <a:t>”</a:t>
            </a:r>
          </a:p>
        </p:txBody>
      </p:sp>
      <p:pic>
        <p:nvPicPr>
          <p:cNvPr id="4" name="Εικόνα 2" descr="NEW-CoE-SPS.png">
            <a:extLst>
              <a:ext uri="{FF2B5EF4-FFF2-40B4-BE49-F238E27FC236}">
                <a16:creationId xmlns:a16="http://schemas.microsoft.com/office/drawing/2014/main" id="{695D230F-0CC5-7B4B-1264-48D6EF45F7F1}"/>
              </a:ext>
            </a:extLst>
          </p:cNvPr>
          <p:cNvPicPr>
            <a:picLocks noChangeAspect="1"/>
          </p:cNvPicPr>
          <p:nvPr/>
        </p:nvPicPr>
        <p:blipFill>
          <a:blip r:embed="rId2"/>
          <a:stretch>
            <a:fillRect/>
          </a:stretch>
        </p:blipFill>
        <p:spPr>
          <a:xfrm>
            <a:off x="5342862" y="1846325"/>
            <a:ext cx="4811872" cy="2598411"/>
          </a:xfrm>
          <a:prstGeom prst="rect">
            <a:avLst/>
          </a:prstGeom>
        </p:spPr>
      </p:pic>
      <p:sp>
        <p:nvSpPr>
          <p:cNvPr id="7" name="TextBox 6">
            <a:extLst>
              <a:ext uri="{FF2B5EF4-FFF2-40B4-BE49-F238E27FC236}">
                <a16:creationId xmlns:a16="http://schemas.microsoft.com/office/drawing/2014/main" id="{D0218007-A5E8-AA54-A614-522960B70E2F}"/>
              </a:ext>
            </a:extLst>
          </p:cNvPr>
          <p:cNvSpPr txBox="1"/>
          <p:nvPr/>
        </p:nvSpPr>
        <p:spPr>
          <a:xfrm>
            <a:off x="3314700" y="614363"/>
            <a:ext cx="184731" cy="369332"/>
          </a:xfrm>
          <a:prstGeom prst="rect">
            <a:avLst/>
          </a:prstGeom>
          <a:noFill/>
        </p:spPr>
        <p:txBody>
          <a:bodyPr wrap="none" rtlCol="0">
            <a:spAutoFit/>
          </a:bodyPr>
          <a:lstStyle/>
          <a:p>
            <a:endParaRPr lang="en-US" dirty="0"/>
          </a:p>
        </p:txBody>
      </p:sp>
      <p:pic>
        <p:nvPicPr>
          <p:cNvPr id="10" name="Picture 9" descr="A picture containing text&#10;&#10;Description automatically generated">
            <a:extLst>
              <a:ext uri="{FF2B5EF4-FFF2-40B4-BE49-F238E27FC236}">
                <a16:creationId xmlns:a16="http://schemas.microsoft.com/office/drawing/2014/main" id="{FF4F1DB2-85C5-51DE-1379-7987A5EFF915}"/>
              </a:ext>
            </a:extLst>
          </p:cNvPr>
          <p:cNvPicPr>
            <a:picLocks noChangeAspect="1"/>
          </p:cNvPicPr>
          <p:nvPr/>
        </p:nvPicPr>
        <p:blipFill>
          <a:blip r:embed="rId3"/>
          <a:stretch>
            <a:fillRect/>
          </a:stretch>
        </p:blipFill>
        <p:spPr>
          <a:xfrm>
            <a:off x="1243013" y="4957709"/>
            <a:ext cx="1144588" cy="1144588"/>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567FB7FC-1E9F-8F37-07DB-204908018C3F}"/>
              </a:ext>
            </a:extLst>
          </p:cNvPr>
          <p:cNvPicPr>
            <a:picLocks noChangeAspect="1"/>
          </p:cNvPicPr>
          <p:nvPr/>
        </p:nvPicPr>
        <p:blipFill>
          <a:blip r:embed="rId4"/>
          <a:stretch>
            <a:fillRect/>
          </a:stretch>
        </p:blipFill>
        <p:spPr>
          <a:xfrm>
            <a:off x="2677824" y="5262526"/>
            <a:ext cx="3632200" cy="558800"/>
          </a:xfrm>
          <a:prstGeom prst="rect">
            <a:avLst/>
          </a:prstGeom>
        </p:spPr>
      </p:pic>
    </p:spTree>
    <p:extLst>
      <p:ext uri="{BB962C8B-B14F-4D97-AF65-F5344CB8AC3E}">
        <p14:creationId xmlns:p14="http://schemas.microsoft.com/office/powerpoint/2010/main" val="314187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AF9AA-70E0-8622-78EB-FBEE2927ACF2}"/>
              </a:ext>
            </a:extLst>
          </p:cNvPr>
          <p:cNvSpPr>
            <a:spLocks noGrp="1"/>
          </p:cNvSpPr>
          <p:nvPr>
            <p:ph type="title"/>
          </p:nvPr>
        </p:nvSpPr>
        <p:spPr>
          <a:xfrm>
            <a:off x="589560" y="856180"/>
            <a:ext cx="5279408" cy="1128068"/>
          </a:xfrm>
        </p:spPr>
        <p:txBody>
          <a:bodyPr anchor="ctr">
            <a:normAutofit/>
          </a:bodyPr>
          <a:lstStyle/>
          <a:p>
            <a:r>
              <a:rPr lang="en-US" sz="3700"/>
              <a:t>Scope and Reach</a:t>
            </a:r>
            <a:br>
              <a:rPr lang="en-GB" sz="3700"/>
            </a:br>
            <a:endParaRPr lang="en-US" sz="3700"/>
          </a:p>
        </p:txBody>
      </p:sp>
      <p:grpSp>
        <p:nvGrpSpPr>
          <p:cNvPr id="26" name="Group 2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7" name="Rectangle 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1E393D-20FA-E882-AF25-7F4F47F9B452}"/>
              </a:ext>
            </a:extLst>
          </p:cNvPr>
          <p:cNvSpPr>
            <a:spLocks noGrp="1"/>
          </p:cNvSpPr>
          <p:nvPr>
            <p:ph idx="1"/>
          </p:nvPr>
        </p:nvSpPr>
        <p:spPr>
          <a:xfrm>
            <a:off x="590719" y="2330505"/>
            <a:ext cx="5278066" cy="3979585"/>
          </a:xfrm>
        </p:spPr>
        <p:txBody>
          <a:bodyPr anchor="ctr">
            <a:normAutofit/>
          </a:bodyPr>
          <a:lstStyle/>
          <a:p>
            <a:r>
              <a:rPr lang="en-US" sz="1300" dirty="0"/>
              <a:t>Newspaper circulation is bound to a certain physical space, and TV content, unless uploaded on the internet, remains within the viewership of their country’s audience. Therefore, older forms of media are limited in their scope and reach.</a:t>
            </a:r>
            <a:endParaRPr lang="en-GB" sz="1300" dirty="0"/>
          </a:p>
          <a:p>
            <a:r>
              <a:rPr lang="en-US" sz="1300" dirty="0"/>
              <a:t>New media on the other hand, is far wider in it’s reach and scope. Once, anything goes on the net, it becomes accessible for almost anyone with a computer and net connection. However, questions of “digital divide” make this argument skeptical. A vast majority of the population still doesn’t have access to smart phones or the internet.</a:t>
            </a:r>
            <a:endParaRPr lang="en-GB" sz="1300" dirty="0"/>
          </a:p>
          <a:p>
            <a:r>
              <a:rPr lang="en-US" sz="1300" dirty="0"/>
              <a:t>This increasing interactivity and greater scope of reach has eventually lead to the formation of a “Global Village” – an interconnected community that is not bound by space or borders. This is just taking forward the concept of “Imagined Communities”- a term that was coined by sociologist Benedict Anderson, who felt that people reading the same news in different parts of the country, far away from each other, felt connected, and part of the same community.</a:t>
            </a:r>
            <a:endParaRPr lang="en-GB" sz="1300" dirty="0"/>
          </a:p>
          <a:p>
            <a:r>
              <a:rPr lang="en-US" sz="1300" dirty="0"/>
              <a:t>(Source: </a:t>
            </a:r>
            <a:r>
              <a:rPr lang="en-US" sz="1300" u="sng" dirty="0">
                <a:hlinkClick r:id="rId2"/>
              </a:rPr>
              <a:t>VSkills</a:t>
            </a:r>
            <a:r>
              <a:rPr lang="en-US" sz="1300" dirty="0"/>
              <a:t>) </a:t>
            </a:r>
            <a:endParaRPr lang="en-GB" sz="1300" dirty="0"/>
          </a:p>
          <a:p>
            <a:endParaRPr lang="en-US" sz="1300" dirty="0"/>
          </a:p>
        </p:txBody>
      </p:sp>
      <p:sp>
        <p:nvSpPr>
          <p:cNvPr id="32" name="Rectangle 3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10;&#10;Description automatically generated">
            <a:extLst>
              <a:ext uri="{FF2B5EF4-FFF2-40B4-BE49-F238E27FC236}">
                <a16:creationId xmlns:a16="http://schemas.microsoft.com/office/drawing/2014/main" id="{A81F2DC2-93AF-6516-29A2-A8BB457F08A8}"/>
              </a:ext>
            </a:extLst>
          </p:cNvPr>
          <p:cNvPicPr>
            <a:picLocks noChangeAspect="1"/>
          </p:cNvPicPr>
          <p:nvPr/>
        </p:nvPicPr>
        <p:blipFill>
          <a:blip r:embed="rId3"/>
          <a:stretch>
            <a:fillRect/>
          </a:stretch>
        </p:blipFill>
        <p:spPr>
          <a:xfrm>
            <a:off x="7083423" y="653963"/>
            <a:ext cx="4397433" cy="2374613"/>
          </a:xfrm>
          <a:prstGeom prst="rect">
            <a:avLst/>
          </a:prstGeom>
        </p:spPr>
      </p:pic>
      <p:sp>
        <p:nvSpPr>
          <p:cNvPr id="36" name="Rectangle 35">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C7488D2B-027D-0F71-93D7-E9526C41CF36}"/>
              </a:ext>
            </a:extLst>
          </p:cNvPr>
          <p:cNvPicPr>
            <a:picLocks noChangeAspect="1"/>
          </p:cNvPicPr>
          <p:nvPr/>
        </p:nvPicPr>
        <p:blipFill>
          <a:blip r:embed="rId4"/>
          <a:stretch>
            <a:fillRect/>
          </a:stretch>
        </p:blipFill>
        <p:spPr>
          <a:xfrm>
            <a:off x="7784850" y="3707894"/>
            <a:ext cx="2992715" cy="2518756"/>
          </a:xfrm>
          <a:prstGeom prst="rect">
            <a:avLst/>
          </a:prstGeom>
        </p:spPr>
      </p:pic>
    </p:spTree>
    <p:extLst>
      <p:ext uri="{BB962C8B-B14F-4D97-AF65-F5344CB8AC3E}">
        <p14:creationId xmlns:p14="http://schemas.microsoft.com/office/powerpoint/2010/main" val="345805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163AE-39BE-8EB3-2FF2-0A7880772E04}"/>
              </a:ext>
            </a:extLst>
          </p:cNvPr>
          <p:cNvSpPr>
            <a:spLocks noGrp="1"/>
          </p:cNvSpPr>
          <p:nvPr>
            <p:ph type="title"/>
          </p:nvPr>
        </p:nvSpPr>
        <p:spPr>
          <a:xfrm>
            <a:off x="640080" y="325369"/>
            <a:ext cx="4368602" cy="1956841"/>
          </a:xfrm>
        </p:spPr>
        <p:txBody>
          <a:bodyPr anchor="b">
            <a:normAutofit/>
          </a:bodyPr>
          <a:lstStyle/>
          <a:p>
            <a:r>
              <a:rPr lang="en-GB" sz="4200" b="1"/>
              <a:t>Social Media and News Consumption </a:t>
            </a:r>
            <a:br>
              <a:rPr lang="en-GB" sz="4200"/>
            </a:br>
            <a:endParaRPr lang="en-US" sz="42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B7F889-59F7-4E08-CBE9-E9BC028B59E5}"/>
              </a:ext>
            </a:extLst>
          </p:cNvPr>
          <p:cNvSpPr>
            <a:spLocks noGrp="1"/>
          </p:cNvSpPr>
          <p:nvPr>
            <p:ph idx="1"/>
          </p:nvPr>
        </p:nvSpPr>
        <p:spPr>
          <a:xfrm>
            <a:off x="640080" y="2872899"/>
            <a:ext cx="4243589" cy="3320668"/>
          </a:xfrm>
        </p:spPr>
        <p:txBody>
          <a:bodyPr>
            <a:normAutofit/>
          </a:bodyPr>
          <a:lstStyle/>
          <a:p>
            <a:r>
              <a:rPr lang="en-US" sz="1000"/>
              <a:t>The social media phenomenon began around 2003. Ever since more and more social media platforms appear, and the phenomenon is growing rapidly. The more popular social media websites are centered around </a:t>
            </a:r>
            <a:r>
              <a:rPr lang="en-US" sz="1000" b="1"/>
              <a:t>a wall of information that is populated by friends and advertisers</a:t>
            </a:r>
            <a:r>
              <a:rPr lang="en-US" sz="1000"/>
              <a:t>.  </a:t>
            </a:r>
            <a:endParaRPr lang="en-GB" sz="1000"/>
          </a:p>
          <a:p>
            <a:r>
              <a:rPr lang="en-US" sz="1000" u="sng"/>
              <a:t>Facts</a:t>
            </a:r>
            <a:endParaRPr lang="en-GB" sz="1000"/>
          </a:p>
          <a:p>
            <a:pPr lvl="0"/>
            <a:r>
              <a:rPr lang="en-US" sz="1000" b="1"/>
              <a:t>Social media is used to share information</a:t>
            </a:r>
            <a:r>
              <a:rPr lang="en-US" sz="1000"/>
              <a:t>: The information can be truthful, un-truthful, or an opinion of the writer. </a:t>
            </a:r>
            <a:endParaRPr lang="en-GB" sz="1000"/>
          </a:p>
          <a:p>
            <a:pPr lvl="0"/>
            <a:r>
              <a:rPr lang="en-US" sz="1000" b="1"/>
              <a:t>Social media has power to affect a social change on society</a:t>
            </a:r>
            <a:r>
              <a:rPr lang="en-US" sz="1000"/>
              <a:t>: They allowed thousands of people to have a voice and spread the information that the user feels is relevant and important. </a:t>
            </a:r>
            <a:endParaRPr lang="en-GB" sz="1000"/>
          </a:p>
          <a:p>
            <a:pPr lvl="0"/>
            <a:r>
              <a:rPr lang="en-US" sz="1000"/>
              <a:t>Information passed by social media </a:t>
            </a:r>
            <a:r>
              <a:rPr lang="en-US" sz="1000" b="1"/>
              <a:t>can change the belief of an individual or a group</a:t>
            </a:r>
            <a:r>
              <a:rPr lang="en-US" sz="1000"/>
              <a:t>. </a:t>
            </a:r>
            <a:endParaRPr lang="en-GB" sz="1000"/>
          </a:p>
          <a:p>
            <a:r>
              <a:rPr lang="en-US" sz="1000" b="1"/>
              <a:t>Social media serve as providers of news worthy information to the user</a:t>
            </a:r>
            <a:r>
              <a:rPr lang="en-US" sz="1000"/>
              <a:t>: Information appears based on the social media user friends sharing the information; or by who the user chooses to receive information from. Truthful or un-truthful information appears on the social media user news feed with or without consent of the user. (Source: </a:t>
            </a:r>
            <a:r>
              <a:rPr lang="en-US" sz="1000" u="sng">
                <a:hlinkClick r:id="rId2"/>
              </a:rPr>
              <a:t>Riddle</a:t>
            </a:r>
            <a:r>
              <a:rPr lang="en-US" sz="1000"/>
              <a:t>, 2017)</a:t>
            </a:r>
            <a:endParaRPr lang="en-GB" sz="1000"/>
          </a:p>
          <a:p>
            <a:endParaRPr lang="en-US" sz="1000"/>
          </a:p>
        </p:txBody>
      </p:sp>
      <p:pic>
        <p:nvPicPr>
          <p:cNvPr id="5" name="Picture 4" descr="A close-up of a hand holding a smart phone&#10;&#10;Description automatically generated with low confidence">
            <a:extLst>
              <a:ext uri="{FF2B5EF4-FFF2-40B4-BE49-F238E27FC236}">
                <a16:creationId xmlns:a16="http://schemas.microsoft.com/office/drawing/2014/main" id="{FD99BF2C-034C-8AEC-B52C-74993D2022F2}"/>
              </a:ext>
            </a:extLst>
          </p:cNvPr>
          <p:cNvPicPr>
            <a:picLocks noChangeAspect="1"/>
          </p:cNvPicPr>
          <p:nvPr/>
        </p:nvPicPr>
        <p:blipFill rotWithShape="1">
          <a:blip r:embed="rId3"/>
          <a:srcRect l="8690" r="3489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8633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9008B1-B3C9-8C50-C616-8A56E2314687}"/>
              </a:ext>
            </a:extLst>
          </p:cNvPr>
          <p:cNvSpPr>
            <a:spLocks noGrp="1"/>
          </p:cNvSpPr>
          <p:nvPr>
            <p:ph type="title"/>
          </p:nvPr>
        </p:nvSpPr>
        <p:spPr>
          <a:xfrm>
            <a:off x="1288060" y="1369938"/>
            <a:ext cx="3210854" cy="4114800"/>
          </a:xfrm>
        </p:spPr>
        <p:txBody>
          <a:bodyPr>
            <a:normAutofit/>
          </a:bodyPr>
          <a:lstStyle/>
          <a:p>
            <a:pPr algn="r"/>
            <a:r>
              <a:rPr lang="en-GB" sz="2800" b="1"/>
              <a:t>Activity 1: What is Propaganda/Fake News/Information Disorder/</a:t>
            </a:r>
            <a:r>
              <a:rPr lang="en-GB" sz="2800" b="1" err="1"/>
              <a:t>Infodemic</a:t>
            </a:r>
            <a:r>
              <a:rPr lang="en-GB" sz="2800" b="1"/>
              <a:t>?</a:t>
            </a:r>
            <a:br>
              <a:rPr lang="en-GB" sz="2800"/>
            </a:br>
            <a:endParaRPr lang="en-US" sz="2800"/>
          </a:p>
        </p:txBody>
      </p:sp>
      <p:cxnSp>
        <p:nvCxnSpPr>
          <p:cNvPr id="14" name="Straight Connector 13">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168614"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9A625B-1863-CA75-8789-D9412DA7B347}"/>
              </a:ext>
            </a:extLst>
          </p:cNvPr>
          <p:cNvSpPr>
            <a:spLocks noGrp="1"/>
          </p:cNvSpPr>
          <p:nvPr>
            <p:ph idx="1"/>
          </p:nvPr>
        </p:nvSpPr>
        <p:spPr>
          <a:xfrm>
            <a:off x="5030505" y="1371600"/>
            <a:ext cx="5872185" cy="4114800"/>
          </a:xfrm>
        </p:spPr>
        <p:txBody>
          <a:bodyPr anchor="ctr">
            <a:normAutofit/>
          </a:bodyPr>
          <a:lstStyle/>
          <a:p>
            <a:r>
              <a:rPr lang="en-US" sz="1900"/>
              <a:t>Ask participants to tell the first word that comes to their mind when they hear:</a:t>
            </a:r>
            <a:endParaRPr lang="en-GB" sz="1900"/>
          </a:p>
          <a:p>
            <a:pPr lvl="0"/>
            <a:r>
              <a:rPr lang="en-US" sz="1900"/>
              <a:t>Propaganda </a:t>
            </a:r>
            <a:endParaRPr lang="en-GB" sz="1900"/>
          </a:p>
          <a:p>
            <a:pPr lvl="0"/>
            <a:r>
              <a:rPr lang="en-US" sz="1900"/>
              <a:t>Fake News</a:t>
            </a:r>
            <a:endParaRPr lang="en-GB" sz="1900"/>
          </a:p>
          <a:p>
            <a:pPr lvl="0"/>
            <a:r>
              <a:rPr lang="en-US" sz="1900"/>
              <a:t>Information Disorder</a:t>
            </a:r>
            <a:endParaRPr lang="en-GB" sz="1900"/>
          </a:p>
          <a:p>
            <a:pPr lvl="0"/>
            <a:r>
              <a:rPr lang="en-US" sz="1900"/>
              <a:t>Infodemic</a:t>
            </a:r>
            <a:endParaRPr lang="en-GB" sz="1900"/>
          </a:p>
          <a:p>
            <a:r>
              <a:rPr lang="en-US" sz="1900"/>
              <a:t>Create four ‘world clouds’ with participants’ answers. You can use </a:t>
            </a:r>
            <a:r>
              <a:rPr lang="en-GB" sz="1900">
                <a:hlinkClick r:id="rId2"/>
              </a:rPr>
              <a:t>www.mentimeter.com</a:t>
            </a:r>
            <a:r>
              <a:rPr lang="en-GB" sz="1900"/>
              <a:t> to create the ‘world clouds’ live online. </a:t>
            </a:r>
          </a:p>
          <a:p>
            <a:r>
              <a:rPr lang="en-US" sz="1900"/>
              <a:t>Reflect on the results aiming to understand what the level of awareness of participants regarding these issues is.</a:t>
            </a:r>
            <a:endParaRPr lang="en-GB" sz="1900"/>
          </a:p>
          <a:p>
            <a:endParaRPr lang="en-US" sz="1900"/>
          </a:p>
        </p:txBody>
      </p:sp>
    </p:spTree>
    <p:extLst>
      <p:ext uri="{BB962C8B-B14F-4D97-AF65-F5344CB8AC3E}">
        <p14:creationId xmlns:p14="http://schemas.microsoft.com/office/powerpoint/2010/main" val="2897138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Film reel and slate">
            <a:extLst>
              <a:ext uri="{FF2B5EF4-FFF2-40B4-BE49-F238E27FC236}">
                <a16:creationId xmlns:a16="http://schemas.microsoft.com/office/drawing/2014/main" id="{BD975C3A-A9AC-8543-023C-CE7907023487}"/>
              </a:ext>
            </a:extLst>
          </p:cNvPr>
          <p:cNvPicPr>
            <a:picLocks noChangeAspect="1"/>
          </p:cNvPicPr>
          <p:nvPr/>
        </p:nvPicPr>
        <p:blipFill rotWithShape="1">
          <a:blip r:embed="rId2">
            <a:alphaModFix amt="50000"/>
          </a:blip>
          <a:srcRect t="12096" r="-1" b="3613"/>
          <a:stretch/>
        </p:blipFill>
        <p:spPr>
          <a:xfrm>
            <a:off x="20" y="10"/>
            <a:ext cx="12188930" cy="6857990"/>
          </a:xfrm>
          <a:prstGeom prst="rect">
            <a:avLst/>
          </a:prstGeom>
        </p:spPr>
      </p:pic>
      <p:sp>
        <p:nvSpPr>
          <p:cNvPr id="2" name="Title 1">
            <a:extLst>
              <a:ext uri="{FF2B5EF4-FFF2-40B4-BE49-F238E27FC236}">
                <a16:creationId xmlns:a16="http://schemas.microsoft.com/office/drawing/2014/main" id="{15728A8D-3E5B-96D2-F142-BC2B76A47F0C}"/>
              </a:ext>
            </a:extLst>
          </p:cNvPr>
          <p:cNvSpPr>
            <a:spLocks noGrp="1"/>
          </p:cNvSpPr>
          <p:nvPr>
            <p:ph type="title"/>
          </p:nvPr>
        </p:nvSpPr>
        <p:spPr>
          <a:xfrm>
            <a:off x="1320069" y="1750992"/>
            <a:ext cx="9548813" cy="1476770"/>
          </a:xfrm>
        </p:spPr>
        <p:txBody>
          <a:bodyPr vert="horz" lIns="91440" tIns="45720" rIns="91440" bIns="45720" rtlCol="0" anchor="b">
            <a:normAutofit/>
          </a:bodyPr>
          <a:lstStyle/>
          <a:p>
            <a:pPr algn="ctr"/>
            <a:r>
              <a:rPr lang="en-US" sz="6600" b="1" dirty="0">
                <a:solidFill>
                  <a:srgbClr val="FFFFFF"/>
                </a:solidFill>
              </a:rPr>
              <a:t>Storytelling through Media</a:t>
            </a:r>
            <a:endParaRPr lang="en-US" sz="6600" dirty="0">
              <a:solidFill>
                <a:srgbClr val="FFFFFF"/>
              </a:solidFill>
            </a:endParaRPr>
          </a:p>
        </p:txBody>
      </p:sp>
      <p:sp>
        <p:nvSpPr>
          <p:cNvPr id="25"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6004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19DED-B1FA-014E-43DC-E1087445470E}"/>
              </a:ext>
            </a:extLst>
          </p:cNvPr>
          <p:cNvSpPr>
            <a:spLocks noGrp="1"/>
          </p:cNvSpPr>
          <p:nvPr>
            <p:ph type="title"/>
          </p:nvPr>
        </p:nvSpPr>
        <p:spPr>
          <a:xfrm>
            <a:off x="635000" y="640823"/>
            <a:ext cx="3418659" cy="5583148"/>
          </a:xfrm>
        </p:spPr>
        <p:txBody>
          <a:bodyPr anchor="ctr">
            <a:normAutofit/>
          </a:bodyPr>
          <a:lstStyle/>
          <a:p>
            <a:r>
              <a:rPr lang="en-GB" sz="4600" b="1"/>
              <a:t>Storytelling through Media: Creative documentary making</a:t>
            </a:r>
            <a:endParaRPr lang="en-US" sz="46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E926B79-9984-019F-A772-ECB0C6482906}"/>
              </a:ext>
            </a:extLst>
          </p:cNvPr>
          <p:cNvGraphicFramePr>
            <a:graphicFrameLocks noGrp="1"/>
          </p:cNvGraphicFramePr>
          <p:nvPr>
            <p:ph idx="1"/>
            <p:extLst>
              <p:ext uri="{D42A27DB-BD31-4B8C-83A1-F6EECF244321}">
                <p14:modId xmlns:p14="http://schemas.microsoft.com/office/powerpoint/2010/main" val="225795303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264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482F45-3FF7-FABD-ACD8-C4E37FE7D678}"/>
              </a:ext>
            </a:extLst>
          </p:cNvPr>
          <p:cNvSpPr>
            <a:spLocks noGrp="1"/>
          </p:cNvSpPr>
          <p:nvPr>
            <p:ph type="title"/>
          </p:nvPr>
        </p:nvSpPr>
        <p:spPr>
          <a:xfrm>
            <a:off x="480850" y="590915"/>
            <a:ext cx="3888526" cy="1006657"/>
          </a:xfrm>
        </p:spPr>
        <p:txBody>
          <a:bodyPr>
            <a:normAutofit fontScale="90000"/>
          </a:bodyPr>
          <a:lstStyle/>
          <a:p>
            <a:br>
              <a:rPr lang="en-GB" sz="1400" dirty="0"/>
            </a:br>
            <a:br>
              <a:rPr lang="en-GB" sz="1400" dirty="0"/>
            </a:br>
            <a:r>
              <a:rPr lang="en-GB" sz="2400" b="1" dirty="0"/>
              <a:t>Creative Documentary project: ‘Greek wife’ - </a:t>
            </a:r>
            <a:r>
              <a:rPr lang="en-GB" sz="2400" dirty="0"/>
              <a:t>A </a:t>
            </a:r>
            <a:r>
              <a:rPr lang="en-GB" sz="2400" b="1" dirty="0"/>
              <a:t>work in progress</a:t>
            </a:r>
            <a:br>
              <a:rPr lang="en-GB" sz="1400" dirty="0"/>
            </a:br>
            <a:br>
              <a:rPr lang="en-GB" sz="1400" dirty="0"/>
            </a:br>
            <a:br>
              <a:rPr lang="en-GB" sz="1400" dirty="0"/>
            </a:br>
            <a:endParaRPr lang="en-US" sz="1400" dirty="0"/>
          </a:p>
        </p:txBody>
      </p:sp>
      <p:sp>
        <p:nvSpPr>
          <p:cNvPr id="3" name="Content Placeholder 2">
            <a:extLst>
              <a:ext uri="{FF2B5EF4-FFF2-40B4-BE49-F238E27FC236}">
                <a16:creationId xmlns:a16="http://schemas.microsoft.com/office/drawing/2014/main" id="{3C67571C-AFD6-BC8D-002D-382F0351AFE0}"/>
              </a:ext>
            </a:extLst>
          </p:cNvPr>
          <p:cNvSpPr>
            <a:spLocks noGrp="1"/>
          </p:cNvSpPr>
          <p:nvPr>
            <p:ph idx="1"/>
          </p:nvPr>
        </p:nvSpPr>
        <p:spPr>
          <a:xfrm>
            <a:off x="838201" y="2659117"/>
            <a:ext cx="3888528" cy="1881352"/>
          </a:xfrm>
        </p:spPr>
        <p:txBody>
          <a:bodyPr>
            <a:normAutofit/>
          </a:bodyPr>
          <a:lstStyle/>
          <a:p>
            <a:pPr fontAlgn="base"/>
            <a:r>
              <a:rPr lang="en-GB" sz="3200" dirty="0"/>
              <a:t>Human rights</a:t>
            </a:r>
          </a:p>
          <a:p>
            <a:pPr fontAlgn="base"/>
            <a:r>
              <a:rPr lang="en-GB" sz="3200" dirty="0"/>
              <a:t>Women rights</a:t>
            </a:r>
          </a:p>
          <a:p>
            <a:pPr fontAlgn="base"/>
            <a:r>
              <a:rPr lang="en-GB" sz="3200" dirty="0"/>
              <a:t>Emigration </a:t>
            </a:r>
          </a:p>
          <a:p>
            <a:pPr marL="0" indent="0">
              <a:buNone/>
            </a:pPr>
            <a:endParaRPr lang="en-US" sz="2000" dirty="0"/>
          </a:p>
          <a:p>
            <a:pPr marL="0" indent="0">
              <a:buNone/>
            </a:pPr>
            <a:endParaRPr lang="en-US" sz="2000" dirty="0"/>
          </a:p>
        </p:txBody>
      </p:sp>
      <p:pic>
        <p:nvPicPr>
          <p:cNvPr id="4" name="Online Media 3" descr="Greek wife_teaser">
            <a:hlinkClick r:id="" action="ppaction://media"/>
            <a:extLst>
              <a:ext uri="{FF2B5EF4-FFF2-40B4-BE49-F238E27FC236}">
                <a16:creationId xmlns:a16="http://schemas.microsoft.com/office/drawing/2014/main" id="{8A4CE3A3-4EE0-EC57-F919-A471F82F8BA6}"/>
              </a:ext>
            </a:extLst>
          </p:cNvPr>
          <p:cNvPicPr>
            <a:picLocks noRot="1" noChangeAspect="1"/>
          </p:cNvPicPr>
          <p:nvPr>
            <a:videoFile r:link="rId1"/>
          </p:nvPr>
        </p:nvPicPr>
        <p:blipFill>
          <a:blip r:embed="rId3"/>
          <a:stretch>
            <a:fillRect/>
          </a:stretch>
        </p:blipFill>
        <p:spPr>
          <a:xfrm>
            <a:off x="6094476" y="1804392"/>
            <a:ext cx="5776383" cy="3249215"/>
          </a:xfrm>
          <a:prstGeom prst="rect">
            <a:avLst/>
          </a:prstGeom>
        </p:spPr>
      </p:pic>
    </p:spTree>
    <p:extLst>
      <p:ext uri="{BB962C8B-B14F-4D97-AF65-F5344CB8AC3E}">
        <p14:creationId xmlns:p14="http://schemas.microsoft.com/office/powerpoint/2010/main" val="118467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1DF32B-D521-AE95-F4F7-73F4CD24EC1E}"/>
              </a:ext>
            </a:extLst>
          </p:cNvPr>
          <p:cNvSpPr>
            <a:spLocks noGrp="1"/>
          </p:cNvSpPr>
          <p:nvPr>
            <p:ph type="title"/>
          </p:nvPr>
        </p:nvSpPr>
        <p:spPr>
          <a:xfrm>
            <a:off x="1153618" y="1239927"/>
            <a:ext cx="4008586" cy="4680583"/>
          </a:xfrm>
        </p:spPr>
        <p:txBody>
          <a:bodyPr anchor="ctr">
            <a:normAutofit/>
          </a:bodyPr>
          <a:lstStyle/>
          <a:p>
            <a:r>
              <a:rPr lang="en-GB" sz="5200" b="1"/>
              <a:t>Therapeutic effect of making video</a:t>
            </a:r>
            <a:endParaRPr lang="en-US" sz="5200"/>
          </a:p>
        </p:txBody>
      </p:sp>
      <p:sp>
        <p:nvSpPr>
          <p:cNvPr id="3" name="Content Placeholder 2">
            <a:extLst>
              <a:ext uri="{FF2B5EF4-FFF2-40B4-BE49-F238E27FC236}">
                <a16:creationId xmlns:a16="http://schemas.microsoft.com/office/drawing/2014/main" id="{6C9C717D-71D3-2D1B-B762-D1C8952F1824}"/>
              </a:ext>
            </a:extLst>
          </p:cNvPr>
          <p:cNvSpPr>
            <a:spLocks noGrp="1"/>
          </p:cNvSpPr>
          <p:nvPr>
            <p:ph idx="1"/>
          </p:nvPr>
        </p:nvSpPr>
        <p:spPr>
          <a:xfrm>
            <a:off x="6291923" y="1239927"/>
            <a:ext cx="4971824" cy="4680583"/>
          </a:xfrm>
        </p:spPr>
        <p:txBody>
          <a:bodyPr anchor="ctr">
            <a:normAutofit/>
          </a:bodyPr>
          <a:lstStyle/>
          <a:p>
            <a:r>
              <a:rPr lang="en-GB" sz="2000"/>
              <a:t>Practising:</a:t>
            </a:r>
          </a:p>
          <a:p>
            <a:pPr fontAlgn="base"/>
            <a:r>
              <a:rPr lang="en-GB" sz="2000"/>
              <a:t>Freedom of expression</a:t>
            </a:r>
          </a:p>
          <a:p>
            <a:pPr fontAlgn="base"/>
            <a:r>
              <a:rPr lang="en-GB" sz="2000"/>
              <a:t>Communication</a:t>
            </a:r>
          </a:p>
          <a:p>
            <a:pPr fontAlgn="base"/>
            <a:r>
              <a:rPr lang="en-GB" sz="2000"/>
              <a:t>Anti-discrimination</a:t>
            </a:r>
          </a:p>
          <a:p>
            <a:pPr fontAlgn="base"/>
            <a:r>
              <a:rPr lang="en-GB" sz="2000"/>
              <a:t>Equality</a:t>
            </a:r>
          </a:p>
          <a:p>
            <a:pPr fontAlgn="base"/>
            <a:r>
              <a:rPr lang="en-GB" sz="2000"/>
              <a:t>Migration </a:t>
            </a:r>
          </a:p>
          <a:p>
            <a:pPr fontAlgn="base"/>
            <a:r>
              <a:rPr lang="en-GB" sz="2000"/>
              <a:t>Protection of the environment</a:t>
            </a:r>
          </a:p>
          <a:p>
            <a:pPr marL="0" indent="0">
              <a:buNone/>
            </a:pPr>
            <a:endParaRPr lang="en-US" sz="2000"/>
          </a:p>
        </p:txBody>
      </p:sp>
    </p:spTree>
    <p:extLst>
      <p:ext uri="{BB962C8B-B14F-4D97-AF65-F5344CB8AC3E}">
        <p14:creationId xmlns:p14="http://schemas.microsoft.com/office/powerpoint/2010/main" val="2558054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7046A9-0FF1-2668-DA45-57DFBF8C144E}"/>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b="1" kern="1200">
                <a:solidFill>
                  <a:schemeClr val="tx1"/>
                </a:solidFill>
                <a:latin typeface="+mj-lt"/>
                <a:ea typeface="+mj-ea"/>
                <a:cs typeface="+mj-cs"/>
              </a:rPr>
              <a:t>Example 1</a:t>
            </a:r>
            <a:endParaRPr lang="en-US" sz="6600" kern="120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Wedding at war in Ukraine | Весілля під час війни в Україні">
            <a:hlinkClick r:id="" action="ppaction://media"/>
            <a:extLst>
              <a:ext uri="{FF2B5EF4-FFF2-40B4-BE49-F238E27FC236}">
                <a16:creationId xmlns:a16="http://schemas.microsoft.com/office/drawing/2014/main" id="{DE982873-1653-D6DD-A634-1B8A5FDDCF5C}"/>
              </a:ext>
            </a:extLst>
          </p:cNvPr>
          <p:cNvPicPr>
            <a:picLocks noGrp="1" noRot="1" noChangeAspect="1"/>
          </p:cNvPicPr>
          <p:nvPr>
            <p:ph idx="1"/>
            <a:videoFile r:link="rId1"/>
          </p:nvPr>
        </p:nvPicPr>
        <p:blipFill>
          <a:blip r:embed="rId3"/>
          <a:stretch>
            <a:fillRect/>
          </a:stretch>
        </p:blipFill>
        <p:spPr>
          <a:xfrm>
            <a:off x="4654296" y="1377155"/>
            <a:ext cx="7214616" cy="4076258"/>
          </a:xfrm>
          <a:prstGeom prst="rect">
            <a:avLst/>
          </a:prstGeom>
        </p:spPr>
      </p:pic>
    </p:spTree>
    <p:extLst>
      <p:ext uri="{BB962C8B-B14F-4D97-AF65-F5344CB8AC3E}">
        <p14:creationId xmlns:p14="http://schemas.microsoft.com/office/powerpoint/2010/main" val="20611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2AB3A-56A9-3196-03F2-8B521830EAC1}"/>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b="1" kern="1200">
                <a:solidFill>
                  <a:schemeClr val="tx1"/>
                </a:solidFill>
                <a:latin typeface="+mj-lt"/>
                <a:ea typeface="+mj-ea"/>
                <a:cs typeface="+mj-cs"/>
              </a:rPr>
              <a:t>Example 2</a:t>
            </a:r>
            <a:endParaRPr lang="en-US" sz="6600" kern="120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Drohobych. Harmony lessons for relocated children">
            <a:hlinkClick r:id="" action="ppaction://media"/>
            <a:extLst>
              <a:ext uri="{FF2B5EF4-FFF2-40B4-BE49-F238E27FC236}">
                <a16:creationId xmlns:a16="http://schemas.microsoft.com/office/drawing/2014/main" id="{E9D14FF5-4696-E2A6-5FB9-A50830D64E21}"/>
              </a:ext>
            </a:extLst>
          </p:cNvPr>
          <p:cNvPicPr>
            <a:picLocks noGrp="1" noRot="1" noChangeAspect="1"/>
          </p:cNvPicPr>
          <p:nvPr>
            <p:ph idx="1"/>
            <a:videoFile r:link="rId1"/>
          </p:nvPr>
        </p:nvPicPr>
        <p:blipFill>
          <a:blip r:embed="rId3"/>
          <a:stretch>
            <a:fillRect/>
          </a:stretch>
        </p:blipFill>
        <p:spPr>
          <a:xfrm>
            <a:off x="4654296" y="1377155"/>
            <a:ext cx="7214616" cy="4076258"/>
          </a:xfrm>
          <a:prstGeom prst="rect">
            <a:avLst/>
          </a:prstGeom>
        </p:spPr>
      </p:pic>
    </p:spTree>
    <p:extLst>
      <p:ext uri="{BB962C8B-B14F-4D97-AF65-F5344CB8AC3E}">
        <p14:creationId xmlns:p14="http://schemas.microsoft.com/office/powerpoint/2010/main" val="352740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00D69E-FFF6-CB62-5C07-A71DD9C74BA4}"/>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b="1" kern="1200">
                <a:solidFill>
                  <a:schemeClr val="tx1"/>
                </a:solidFill>
                <a:latin typeface="+mj-lt"/>
                <a:ea typeface="+mj-ea"/>
                <a:cs typeface="+mj-cs"/>
              </a:rPr>
              <a:t>Example 3</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Those who left their homes…">
            <a:hlinkClick r:id="" action="ppaction://media"/>
            <a:extLst>
              <a:ext uri="{FF2B5EF4-FFF2-40B4-BE49-F238E27FC236}">
                <a16:creationId xmlns:a16="http://schemas.microsoft.com/office/drawing/2014/main" id="{DE20C567-8DE2-C8ED-FB78-D36761536D52}"/>
              </a:ext>
            </a:extLst>
          </p:cNvPr>
          <p:cNvPicPr>
            <a:picLocks noGrp="1" noRot="1" noChangeAspect="1"/>
          </p:cNvPicPr>
          <p:nvPr>
            <p:ph idx="1"/>
            <a:videoFile r:link="rId1"/>
          </p:nvPr>
        </p:nvPicPr>
        <p:blipFill>
          <a:blip r:embed="rId3"/>
          <a:stretch>
            <a:fillRect/>
          </a:stretch>
        </p:blipFill>
        <p:spPr>
          <a:xfrm>
            <a:off x="4654296" y="1377155"/>
            <a:ext cx="7214616" cy="4076258"/>
          </a:xfrm>
          <a:prstGeom prst="rect">
            <a:avLst/>
          </a:prstGeom>
        </p:spPr>
      </p:pic>
    </p:spTree>
    <p:extLst>
      <p:ext uri="{BB962C8B-B14F-4D97-AF65-F5344CB8AC3E}">
        <p14:creationId xmlns:p14="http://schemas.microsoft.com/office/powerpoint/2010/main" val="335283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intage yellow TV on top of a wood plank with blue background">
            <a:extLst>
              <a:ext uri="{FF2B5EF4-FFF2-40B4-BE49-F238E27FC236}">
                <a16:creationId xmlns:a16="http://schemas.microsoft.com/office/drawing/2014/main" id="{B39B55E3-E7DC-BF7F-C626-783BF3029B64}"/>
              </a:ext>
            </a:extLst>
          </p:cNvPr>
          <p:cNvPicPr>
            <a:picLocks noChangeAspect="1"/>
          </p:cNvPicPr>
          <p:nvPr/>
        </p:nvPicPr>
        <p:blipFill rotWithShape="1">
          <a:blip r:embed="rId2">
            <a:alphaModFix amt="50000"/>
          </a:blip>
          <a:srcRect t="12188" r="-1" b="3520"/>
          <a:stretch/>
        </p:blipFill>
        <p:spPr>
          <a:xfrm>
            <a:off x="1525" y="10"/>
            <a:ext cx="12188951" cy="6857990"/>
          </a:xfrm>
          <a:prstGeom prst="rect">
            <a:avLst/>
          </a:prstGeom>
        </p:spPr>
      </p:pic>
      <p:sp>
        <p:nvSpPr>
          <p:cNvPr id="2" name="Title 1">
            <a:extLst>
              <a:ext uri="{FF2B5EF4-FFF2-40B4-BE49-F238E27FC236}">
                <a16:creationId xmlns:a16="http://schemas.microsoft.com/office/drawing/2014/main" id="{5334147B-60D8-98A3-930A-2D0DCE1820E0}"/>
              </a:ext>
            </a:extLst>
          </p:cNvPr>
          <p:cNvSpPr>
            <a:spLocks noGrp="1"/>
          </p:cNvSpPr>
          <p:nvPr>
            <p:ph type="ctrTitle"/>
          </p:nvPr>
        </p:nvSpPr>
        <p:spPr>
          <a:xfrm>
            <a:off x="1524000" y="1122363"/>
            <a:ext cx="9144000" cy="3063240"/>
          </a:xfrm>
        </p:spPr>
        <p:txBody>
          <a:bodyPr>
            <a:normAutofit/>
          </a:bodyPr>
          <a:lstStyle/>
          <a:p>
            <a:r>
              <a:rPr lang="en-US" sz="6600">
                <a:solidFill>
                  <a:srgbClr val="FFFFFF"/>
                </a:solidFill>
              </a:rPr>
              <a:t>Old &amp; New Media</a:t>
            </a:r>
          </a:p>
        </p:txBody>
      </p:sp>
      <p:sp>
        <p:nvSpPr>
          <p:cNvPr id="3" name="Subtitle 2">
            <a:extLst>
              <a:ext uri="{FF2B5EF4-FFF2-40B4-BE49-F238E27FC236}">
                <a16:creationId xmlns:a16="http://schemas.microsoft.com/office/drawing/2014/main" id="{7ED3A140-93C0-1B6E-A7C7-A54E2E26AA66}"/>
              </a:ext>
            </a:extLst>
          </p:cNvPr>
          <p:cNvSpPr>
            <a:spLocks noGrp="1"/>
          </p:cNvSpPr>
          <p:nvPr>
            <p:ph type="subTitle" idx="1"/>
          </p:nvPr>
        </p:nvSpPr>
        <p:spPr>
          <a:xfrm>
            <a:off x="1527048" y="4599432"/>
            <a:ext cx="9144000" cy="1536192"/>
          </a:xfrm>
        </p:spPr>
        <p:txBody>
          <a:bodyPr>
            <a:normAutofit/>
          </a:bodyPr>
          <a:lstStyle/>
          <a:p>
            <a:r>
              <a:rPr lang="en-US">
                <a:solidFill>
                  <a:srgbClr val="FFFFFF"/>
                </a:solidFill>
              </a:rPr>
              <a:t>From Consumer to Prosumer</a:t>
            </a:r>
          </a:p>
        </p:txBody>
      </p:sp>
      <p:sp>
        <p:nvSpPr>
          <p:cNvPr id="1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4089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CEABE4-2D5E-FAE4-8A76-3B4E3909CF40}"/>
              </a:ext>
            </a:extLst>
          </p:cNvPr>
          <p:cNvSpPr>
            <a:spLocks noGrp="1"/>
          </p:cNvSpPr>
          <p:nvPr>
            <p:ph type="title"/>
          </p:nvPr>
        </p:nvSpPr>
        <p:spPr>
          <a:xfrm>
            <a:off x="645065" y="1463040"/>
            <a:ext cx="3796306" cy="2690949"/>
          </a:xfrm>
        </p:spPr>
        <p:txBody>
          <a:bodyPr anchor="t">
            <a:normAutofit/>
          </a:bodyPr>
          <a:lstStyle/>
          <a:p>
            <a:r>
              <a:rPr lang="en-GB" sz="4800" b="1"/>
              <a:t>Telling your own story</a:t>
            </a:r>
            <a:endParaRPr lang="en-US" sz="480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DDB1C4-C0C2-3B79-1945-3D58F4AAF4C8}"/>
              </a:ext>
            </a:extLst>
          </p:cNvPr>
          <p:cNvSpPr>
            <a:spLocks noGrp="1"/>
          </p:cNvSpPr>
          <p:nvPr>
            <p:ph idx="1"/>
          </p:nvPr>
        </p:nvSpPr>
        <p:spPr>
          <a:xfrm>
            <a:off x="5656218" y="1463039"/>
            <a:ext cx="5542387" cy="4300447"/>
          </a:xfrm>
        </p:spPr>
        <p:txBody>
          <a:bodyPr anchor="t">
            <a:normAutofit/>
          </a:bodyPr>
          <a:lstStyle/>
          <a:p>
            <a:pPr fontAlgn="base"/>
            <a:r>
              <a:rPr lang="en-GB" sz="2200"/>
              <a:t>Documenting your everyday life</a:t>
            </a:r>
          </a:p>
          <a:p>
            <a:pPr fontAlgn="base"/>
            <a:r>
              <a:rPr lang="en-GB" sz="2200"/>
              <a:t>Environment</a:t>
            </a:r>
          </a:p>
          <a:p>
            <a:pPr fontAlgn="base"/>
            <a:r>
              <a:rPr lang="en-GB" sz="2200"/>
              <a:t>Family</a:t>
            </a:r>
          </a:p>
          <a:p>
            <a:pPr fontAlgn="base"/>
            <a:r>
              <a:rPr lang="en-GB" sz="2200"/>
              <a:t>Feelings </a:t>
            </a:r>
          </a:p>
          <a:p>
            <a:pPr fontAlgn="base"/>
            <a:r>
              <a:rPr lang="en-GB" sz="2200"/>
              <a:t>Volunteering</a:t>
            </a:r>
          </a:p>
          <a:p>
            <a:pPr fontAlgn="base"/>
            <a:r>
              <a:rPr lang="en-GB" sz="2200"/>
              <a:t>Evacuation</a:t>
            </a:r>
          </a:p>
          <a:p>
            <a:pPr fontAlgn="base"/>
            <a:r>
              <a:rPr lang="en-GB" sz="2200"/>
              <a:t>Or just recordings of your family’s life in wartime</a:t>
            </a:r>
          </a:p>
          <a:p>
            <a:endParaRPr lang="en-US" sz="2200"/>
          </a:p>
        </p:txBody>
      </p:sp>
    </p:spTree>
    <p:extLst>
      <p:ext uri="{BB962C8B-B14F-4D97-AF65-F5344CB8AC3E}">
        <p14:creationId xmlns:p14="http://schemas.microsoft.com/office/powerpoint/2010/main" val="571255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B44841C-8C60-CB6A-B81C-17CBF443B40A}"/>
              </a:ext>
            </a:extLst>
          </p:cNvPr>
          <p:cNvSpPr>
            <a:spLocks noGrp="1"/>
          </p:cNvSpPr>
          <p:nvPr>
            <p:ph type="title"/>
          </p:nvPr>
        </p:nvSpPr>
        <p:spPr>
          <a:xfrm>
            <a:off x="841246" y="673770"/>
            <a:ext cx="3644489" cy="2414488"/>
          </a:xfrm>
        </p:spPr>
        <p:txBody>
          <a:bodyPr anchor="t">
            <a:normAutofit/>
          </a:bodyPr>
          <a:lstStyle/>
          <a:p>
            <a:r>
              <a:rPr lang="en-GB" sz="5000" b="1">
                <a:solidFill>
                  <a:srgbClr val="FFFFFF"/>
                </a:solidFill>
              </a:rPr>
              <a:t>The Ukraine War Archive, Docudays UA</a:t>
            </a:r>
            <a:endParaRPr lang="en-US" sz="5000">
              <a:solidFill>
                <a:srgbClr val="FFFFFF"/>
              </a:solidFill>
            </a:endParaRPr>
          </a:p>
        </p:txBody>
      </p:sp>
      <p:sp>
        <p:nvSpPr>
          <p:cNvPr id="3" name="Content Placeholder 2">
            <a:extLst>
              <a:ext uri="{FF2B5EF4-FFF2-40B4-BE49-F238E27FC236}">
                <a16:creationId xmlns:a16="http://schemas.microsoft.com/office/drawing/2014/main" id="{70B9BD10-8FB2-B6F2-AD26-DA290E9085CD}"/>
              </a:ext>
            </a:extLst>
          </p:cNvPr>
          <p:cNvSpPr>
            <a:spLocks noGrp="1"/>
          </p:cNvSpPr>
          <p:nvPr>
            <p:ph idx="1"/>
          </p:nvPr>
        </p:nvSpPr>
        <p:spPr>
          <a:xfrm>
            <a:off x="6096000" y="2296777"/>
            <a:ext cx="5254754" cy="3321933"/>
          </a:xfrm>
        </p:spPr>
        <p:txBody>
          <a:bodyPr>
            <a:normAutofit/>
          </a:bodyPr>
          <a:lstStyle/>
          <a:p>
            <a:pPr fontAlgn="base"/>
            <a:r>
              <a:rPr lang="en-GB" sz="2200" dirty="0"/>
              <a:t>Collecting video and audio evidence of war</a:t>
            </a:r>
          </a:p>
          <a:p>
            <a:pPr fontAlgn="base"/>
            <a:r>
              <a:rPr lang="en-GB" sz="2200" dirty="0"/>
              <a:t>Evidence even from the cities which are currently under temporary occupation</a:t>
            </a:r>
          </a:p>
          <a:p>
            <a:pPr fontAlgn="base"/>
            <a:r>
              <a:rPr lang="en-GB" sz="2200" dirty="0"/>
              <a:t>Interviews with witnesses of war crimes and events</a:t>
            </a:r>
          </a:p>
          <a:p>
            <a:pPr marL="0" indent="0">
              <a:buNone/>
            </a:pPr>
            <a:r>
              <a:rPr lang="en-GB" sz="2200" u="sng" dirty="0">
                <a:hlinkClick r:id="rId2"/>
              </a:rPr>
              <a:t>https://ukrainewararchive.org/</a:t>
            </a:r>
            <a:r>
              <a:rPr lang="en-GB" sz="2200" dirty="0"/>
              <a:t>   </a:t>
            </a:r>
            <a:endParaRPr lang="en-US" sz="2200" dirty="0"/>
          </a:p>
          <a:p>
            <a:pPr marL="0" indent="0">
              <a:buNone/>
            </a:pPr>
            <a:endParaRPr lang="en-US" sz="2200" dirty="0"/>
          </a:p>
        </p:txBody>
      </p:sp>
    </p:spTree>
    <p:extLst>
      <p:ext uri="{BB962C8B-B14F-4D97-AF65-F5344CB8AC3E}">
        <p14:creationId xmlns:p14="http://schemas.microsoft.com/office/powerpoint/2010/main" val="3531738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7D6A0E-DFE3-8ED5-D1C6-526C9B5D7CE9}"/>
              </a:ext>
            </a:extLst>
          </p:cNvPr>
          <p:cNvSpPr>
            <a:spLocks noGrp="1"/>
          </p:cNvSpPr>
          <p:nvPr>
            <p:ph type="title"/>
          </p:nvPr>
        </p:nvSpPr>
        <p:spPr>
          <a:xfrm>
            <a:off x="841248" y="548640"/>
            <a:ext cx="3600860" cy="5431536"/>
          </a:xfrm>
        </p:spPr>
        <p:txBody>
          <a:bodyPr>
            <a:normAutofit/>
          </a:bodyPr>
          <a:lstStyle/>
          <a:p>
            <a:r>
              <a:rPr lang="en-GB" sz="5400" b="1"/>
              <a:t>Links</a:t>
            </a:r>
            <a:endParaRPr 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4A085C-C803-6D8B-8563-07D89230D2C1}"/>
              </a:ext>
            </a:extLst>
          </p:cNvPr>
          <p:cNvSpPr>
            <a:spLocks noGrp="1"/>
          </p:cNvSpPr>
          <p:nvPr>
            <p:ph idx="1"/>
          </p:nvPr>
        </p:nvSpPr>
        <p:spPr>
          <a:xfrm>
            <a:off x="5126418" y="552091"/>
            <a:ext cx="6224335" cy="5431536"/>
          </a:xfrm>
        </p:spPr>
        <p:txBody>
          <a:bodyPr anchor="ctr">
            <a:normAutofit/>
          </a:bodyPr>
          <a:lstStyle/>
          <a:p>
            <a:r>
              <a:rPr lang="en-GB" sz="2200"/>
              <a:t>DocudaysUA </a:t>
            </a:r>
          </a:p>
          <a:p>
            <a:r>
              <a:rPr lang="en-GB" sz="2200" u="sng">
                <a:hlinkClick r:id="rId2"/>
              </a:rPr>
              <a:t>http://docudays.ua/</a:t>
            </a:r>
            <a:r>
              <a:rPr lang="en-GB" sz="2200"/>
              <a:t>    </a:t>
            </a:r>
          </a:p>
          <a:p>
            <a:r>
              <a:rPr lang="en-GB" sz="2200"/>
              <a:t>Channel of resistance and aid from the Ukrainian film community </a:t>
            </a:r>
          </a:p>
          <a:p>
            <a:r>
              <a:rPr lang="en-GB" sz="2200" u="sng">
                <a:hlinkClick r:id="rId3"/>
              </a:rPr>
              <a:t>https://www.youtube.com/channel/UC__rBP4Gr_kZwlINAncM3Ag/about</a:t>
            </a:r>
            <a:r>
              <a:rPr lang="en-GB" sz="2200"/>
              <a:t> </a:t>
            </a:r>
          </a:p>
          <a:p>
            <a:r>
              <a:rPr lang="en-GB" sz="2200"/>
              <a:t>#BABYLON'13  </a:t>
            </a:r>
          </a:p>
          <a:p>
            <a:r>
              <a:rPr lang="en-GB" sz="2200" u="sng">
                <a:hlinkClick r:id="rId4"/>
              </a:rPr>
              <a:t>https://www.youtube.com/c/babylon13ua/featured</a:t>
            </a:r>
            <a:r>
              <a:rPr lang="en-GB" sz="2200"/>
              <a:t> </a:t>
            </a:r>
            <a:endParaRPr lang="en-US" sz="2200"/>
          </a:p>
        </p:txBody>
      </p:sp>
    </p:spTree>
    <p:extLst>
      <p:ext uri="{BB962C8B-B14F-4D97-AF65-F5344CB8AC3E}">
        <p14:creationId xmlns:p14="http://schemas.microsoft.com/office/powerpoint/2010/main" val="2387552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a telephone on top of a table">
            <a:extLst>
              <a:ext uri="{FF2B5EF4-FFF2-40B4-BE49-F238E27FC236}">
                <a16:creationId xmlns:a16="http://schemas.microsoft.com/office/drawing/2014/main" id="{1B2503F0-E53D-3CE9-6AEF-C64A01A1D55E}"/>
              </a:ext>
            </a:extLst>
          </p:cNvPr>
          <p:cNvPicPr>
            <a:picLocks noChangeAspect="1"/>
          </p:cNvPicPr>
          <p:nvPr/>
        </p:nvPicPr>
        <p:blipFill rotWithShape="1">
          <a:blip r:embed="rId2"/>
          <a:srcRect t="23391" r="9091"/>
          <a:stretch/>
        </p:blipFill>
        <p:spPr>
          <a:xfrm>
            <a:off x="20" y="10"/>
            <a:ext cx="12191981"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F04967-3F8D-2ED4-6C52-4A2A32CF4A4E}"/>
              </a:ext>
            </a:extLst>
          </p:cNvPr>
          <p:cNvSpPr>
            <a:spLocks noGrp="1"/>
          </p:cNvSpPr>
          <p:nvPr>
            <p:ph type="title"/>
          </p:nvPr>
        </p:nvSpPr>
        <p:spPr>
          <a:xfrm>
            <a:off x="404552" y="3091928"/>
            <a:ext cx="11787428" cy="2387600"/>
          </a:xfrm>
        </p:spPr>
        <p:txBody>
          <a:bodyPr vert="horz" lIns="91440" tIns="45720" rIns="91440" bIns="45720" rtlCol="0" anchor="b">
            <a:normAutofit/>
          </a:bodyPr>
          <a:lstStyle/>
          <a:p>
            <a:r>
              <a:rPr lang="en-US" sz="6600" dirty="0"/>
              <a:t>What is Mobile Phone Journalism</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4989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8047-8B80-8465-6DE5-3615067DCAC5}"/>
              </a:ext>
            </a:extLst>
          </p:cNvPr>
          <p:cNvSpPr>
            <a:spLocks noGrp="1"/>
          </p:cNvSpPr>
          <p:nvPr>
            <p:ph type="title"/>
          </p:nvPr>
        </p:nvSpPr>
        <p:spPr>
          <a:xfrm>
            <a:off x="4965430" y="629268"/>
            <a:ext cx="6586491" cy="1286160"/>
          </a:xfrm>
        </p:spPr>
        <p:txBody>
          <a:bodyPr anchor="b">
            <a:normAutofit/>
          </a:bodyPr>
          <a:lstStyle/>
          <a:p>
            <a:r>
              <a:rPr lang="en-US"/>
              <a:t>Mobile Phone Journalism</a:t>
            </a:r>
            <a:endParaRPr lang="en-US" dirty="0"/>
          </a:p>
        </p:txBody>
      </p:sp>
      <p:sp>
        <p:nvSpPr>
          <p:cNvPr id="3" name="Content Placeholder 2">
            <a:extLst>
              <a:ext uri="{FF2B5EF4-FFF2-40B4-BE49-F238E27FC236}">
                <a16:creationId xmlns:a16="http://schemas.microsoft.com/office/drawing/2014/main" id="{B4ADD1ED-5450-67A0-B719-5A17DBEE7743}"/>
              </a:ext>
            </a:extLst>
          </p:cNvPr>
          <p:cNvSpPr>
            <a:spLocks noGrp="1"/>
          </p:cNvSpPr>
          <p:nvPr>
            <p:ph idx="1"/>
          </p:nvPr>
        </p:nvSpPr>
        <p:spPr>
          <a:xfrm>
            <a:off x="4965431" y="2438400"/>
            <a:ext cx="6586489" cy="3785419"/>
          </a:xfrm>
        </p:spPr>
        <p:txBody>
          <a:bodyPr>
            <a:normAutofit/>
          </a:bodyPr>
          <a:lstStyle/>
          <a:p>
            <a:r>
              <a:rPr lang="en-GB" sz="2000"/>
              <a:t>Mobile journalism follows the path already set by traditional journalism but only uses one device, a SMARTPHONE. The SMARTPHONE is used to bring together all the known forms of journalism by being used as the primary device to both CREATE and EDIT images as well as AUDIO and VIDEO.  </a:t>
            </a:r>
          </a:p>
          <a:p>
            <a:r>
              <a:rPr lang="en-GB" sz="2000"/>
              <a:t>Smartphones are now not only used for social media but they are also used in RADIO and TELEVISION, in making PODCASTS as well as in MAKING DOCUMENTARIES.</a:t>
            </a:r>
            <a:endParaRPr lang="en-US" sz="2000"/>
          </a:p>
        </p:txBody>
      </p:sp>
      <p:pic>
        <p:nvPicPr>
          <p:cNvPr id="6" name="Picture 5" descr="A hand holding a phone&#10;&#10;Description automatically generated with medium confidence">
            <a:extLst>
              <a:ext uri="{FF2B5EF4-FFF2-40B4-BE49-F238E27FC236}">
                <a16:creationId xmlns:a16="http://schemas.microsoft.com/office/drawing/2014/main" id="{A9E535D1-54B5-EC9C-657C-07339EF82939}"/>
              </a:ext>
            </a:extLst>
          </p:cNvPr>
          <p:cNvPicPr>
            <a:picLocks noChangeAspect="1"/>
          </p:cNvPicPr>
          <p:nvPr/>
        </p:nvPicPr>
        <p:blipFill rotWithShape="1">
          <a:blip r:embed="rId2"/>
          <a:srcRect r="4461"/>
          <a:stretch/>
        </p:blipFill>
        <p:spPr>
          <a:xfrm>
            <a:off x="20" y="10"/>
            <a:ext cx="4635571" cy="6857990"/>
          </a:xfrm>
          <a:prstGeom prst="rect">
            <a:avLst/>
          </a:prstGeom>
          <a:effectLst/>
        </p:spPr>
      </p:pic>
      <p:cxnSp>
        <p:nvCxnSpPr>
          <p:cNvPr id="20" name="Straight Connector 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E8F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37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cell phone&#10;&#10;Description automatically generated with medium confidence">
            <a:extLst>
              <a:ext uri="{FF2B5EF4-FFF2-40B4-BE49-F238E27FC236}">
                <a16:creationId xmlns:a16="http://schemas.microsoft.com/office/drawing/2014/main" id="{2A81880D-890A-1BE2-DE0C-4D2D7B3F1314}"/>
              </a:ext>
            </a:extLst>
          </p:cNvPr>
          <p:cNvPicPr>
            <a:picLocks noChangeAspect="1"/>
          </p:cNvPicPr>
          <p:nvPr/>
        </p:nvPicPr>
        <p:blipFill rotWithShape="1">
          <a:blip r:embed="rId2"/>
          <a:srcRect l="16139" r="16535"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63845A-BBED-AEDA-E882-8313C4EEB7CE}"/>
              </a:ext>
            </a:extLst>
          </p:cNvPr>
          <p:cNvSpPr>
            <a:spLocks noGrp="1"/>
          </p:cNvSpPr>
          <p:nvPr>
            <p:ph type="title"/>
          </p:nvPr>
        </p:nvSpPr>
        <p:spPr>
          <a:xfrm>
            <a:off x="838200" y="365125"/>
            <a:ext cx="3822189" cy="1899912"/>
          </a:xfrm>
        </p:spPr>
        <p:txBody>
          <a:bodyPr>
            <a:normAutofit/>
          </a:bodyPr>
          <a:lstStyle/>
          <a:p>
            <a:r>
              <a:rPr lang="en-US" sz="4000"/>
              <a:t>Your smartphone can really tell a story</a:t>
            </a:r>
          </a:p>
        </p:txBody>
      </p:sp>
      <p:sp>
        <p:nvSpPr>
          <p:cNvPr id="3" name="Content Placeholder 2">
            <a:extLst>
              <a:ext uri="{FF2B5EF4-FFF2-40B4-BE49-F238E27FC236}">
                <a16:creationId xmlns:a16="http://schemas.microsoft.com/office/drawing/2014/main" id="{B323EF65-8773-4A25-C7EF-5A8FC91B74C7}"/>
              </a:ext>
            </a:extLst>
          </p:cNvPr>
          <p:cNvSpPr>
            <a:spLocks noGrp="1"/>
          </p:cNvSpPr>
          <p:nvPr>
            <p:ph idx="1"/>
          </p:nvPr>
        </p:nvSpPr>
        <p:spPr>
          <a:xfrm>
            <a:off x="838200" y="2434201"/>
            <a:ext cx="3822189" cy="3742762"/>
          </a:xfrm>
        </p:spPr>
        <p:txBody>
          <a:bodyPr>
            <a:normAutofit/>
          </a:bodyPr>
          <a:lstStyle/>
          <a:p>
            <a:pPr lvl="0"/>
            <a:r>
              <a:rPr lang="en-GB" sz="2000"/>
              <a:t>Video production</a:t>
            </a:r>
          </a:p>
          <a:p>
            <a:pPr lvl="0"/>
            <a:r>
              <a:rPr lang="en-GB" sz="2000"/>
              <a:t>Radio</a:t>
            </a:r>
          </a:p>
          <a:p>
            <a:pPr lvl="0"/>
            <a:r>
              <a:rPr lang="en-GB" sz="2000"/>
              <a:t>Online and social media</a:t>
            </a:r>
          </a:p>
          <a:p>
            <a:pPr lvl="0"/>
            <a:r>
              <a:rPr lang="en-GB" sz="2000"/>
              <a:t>Take photos</a:t>
            </a:r>
          </a:p>
          <a:p>
            <a:pPr lvl="0"/>
            <a:r>
              <a:rPr lang="en-GB" sz="2000"/>
              <a:t>Create and publish podcasts</a:t>
            </a:r>
          </a:p>
          <a:p>
            <a:pPr lvl="0"/>
            <a:r>
              <a:rPr lang="en-GB" sz="2000"/>
              <a:t>Phone your interviewees</a:t>
            </a:r>
          </a:p>
          <a:p>
            <a:pPr lvl="0"/>
            <a:r>
              <a:rPr lang="en-GB" sz="2000"/>
              <a:t>Engage directly with your audience for feedback and follow-up stories.</a:t>
            </a:r>
            <a:r>
              <a:rPr lang="en-GB" sz="2000" b="1"/>
              <a:t> </a:t>
            </a:r>
            <a:endParaRPr lang="en-GB" sz="2000"/>
          </a:p>
          <a:p>
            <a:endParaRPr lang="en-US" sz="2000"/>
          </a:p>
        </p:txBody>
      </p:sp>
    </p:spTree>
    <p:extLst>
      <p:ext uri="{BB962C8B-B14F-4D97-AF65-F5344CB8AC3E}">
        <p14:creationId xmlns:p14="http://schemas.microsoft.com/office/powerpoint/2010/main" val="55392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9C971-0115-DDDE-A21B-12F05747AECB}"/>
              </a:ext>
            </a:extLst>
          </p:cNvPr>
          <p:cNvSpPr>
            <a:spLocks noGrp="1"/>
          </p:cNvSpPr>
          <p:nvPr>
            <p:ph type="title"/>
          </p:nvPr>
        </p:nvSpPr>
        <p:spPr>
          <a:xfrm>
            <a:off x="589560" y="856180"/>
            <a:ext cx="4560584" cy="1128068"/>
          </a:xfrm>
        </p:spPr>
        <p:txBody>
          <a:bodyPr anchor="ctr">
            <a:normAutofit/>
          </a:bodyPr>
          <a:lstStyle/>
          <a:p>
            <a:r>
              <a:rPr lang="en-US" sz="4000"/>
              <a:t>Benefits of MOJO</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25B307-E649-B3D4-4DDD-79DB59179C8E}"/>
              </a:ext>
            </a:extLst>
          </p:cNvPr>
          <p:cNvSpPr>
            <a:spLocks noGrp="1"/>
          </p:cNvSpPr>
          <p:nvPr>
            <p:ph idx="1"/>
          </p:nvPr>
        </p:nvSpPr>
        <p:spPr>
          <a:xfrm>
            <a:off x="590719" y="2330505"/>
            <a:ext cx="4559425" cy="3979585"/>
          </a:xfrm>
        </p:spPr>
        <p:txBody>
          <a:bodyPr anchor="ctr">
            <a:normAutofit/>
          </a:bodyPr>
          <a:lstStyle/>
          <a:p>
            <a:r>
              <a:rPr lang="en-GB" sz="1600" b="1"/>
              <a:t>Affordable</a:t>
            </a:r>
            <a:r>
              <a:rPr lang="en-GB" sz="1600"/>
              <a:t>: You can achieve TV-quality video without needing many or any extras.</a:t>
            </a:r>
          </a:p>
          <a:p>
            <a:r>
              <a:rPr lang="en-GB" sz="1600" b="1"/>
              <a:t>Portable</a:t>
            </a:r>
            <a:r>
              <a:rPr lang="en-GB" sz="1600"/>
              <a:t>:</a:t>
            </a:r>
            <a:r>
              <a:rPr lang="en-GB" sz="1600" b="1"/>
              <a:t> Even with the additional equipment - </a:t>
            </a:r>
            <a:r>
              <a:rPr lang="en-GB" sz="1600"/>
              <a:t>a lightweight tripod, clip-microphones and an external light can weigh under 3kg  - most mobile journalists can fit their equipment in a backpack.</a:t>
            </a:r>
          </a:p>
          <a:p>
            <a:r>
              <a:rPr lang="en-GB" sz="1600" b="1"/>
              <a:t>Discreet: </a:t>
            </a:r>
            <a:r>
              <a:rPr lang="en-GB" sz="1600"/>
              <a:t>An excellent tool for journalists who want to go unnoticed..</a:t>
            </a:r>
          </a:p>
          <a:p>
            <a:r>
              <a:rPr lang="en-GB" sz="1600" b="1"/>
              <a:t>Approachable: </a:t>
            </a:r>
            <a:r>
              <a:rPr lang="en-GB" sz="1600"/>
              <a:t>We are all familiar with smartphones and find them less intimidating than TV cameras; the interviewee becomes more relaxed and opens up. </a:t>
            </a:r>
          </a:p>
          <a:p>
            <a:r>
              <a:rPr lang="en-GB" sz="1600" b="1"/>
              <a:t>Apps for beginners to professionals</a:t>
            </a:r>
            <a:r>
              <a:rPr lang="en-GB" sz="1600"/>
              <a:t>: Dozens of apps – targeting both amateurs and professionals -  make it easy for all to tell a story.</a:t>
            </a:r>
          </a:p>
          <a:p>
            <a:endParaRPr lang="en-US" sz="160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 cellphone, phone&#10;&#10;Description automatically generated">
            <a:extLst>
              <a:ext uri="{FF2B5EF4-FFF2-40B4-BE49-F238E27FC236}">
                <a16:creationId xmlns:a16="http://schemas.microsoft.com/office/drawing/2014/main" id="{72CA2EA7-7608-0193-2718-8921D9C4E94C}"/>
              </a:ext>
            </a:extLst>
          </p:cNvPr>
          <p:cNvPicPr>
            <a:picLocks noChangeAspect="1"/>
          </p:cNvPicPr>
          <p:nvPr/>
        </p:nvPicPr>
        <p:blipFill rotWithShape="1">
          <a:blip r:embed="rId2"/>
          <a:srcRect l="31581" r="16583" b="1"/>
          <a:stretch/>
        </p:blipFill>
        <p:spPr>
          <a:xfrm>
            <a:off x="5977788" y="799352"/>
            <a:ext cx="5425410" cy="5259296"/>
          </a:xfrm>
          <a:prstGeom prst="rect">
            <a:avLst/>
          </a:prstGeom>
        </p:spPr>
      </p:pic>
    </p:spTree>
    <p:extLst>
      <p:ext uri="{BB962C8B-B14F-4D97-AF65-F5344CB8AC3E}">
        <p14:creationId xmlns:p14="http://schemas.microsoft.com/office/powerpoint/2010/main" val="1450516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F645B2-A37B-DFA4-B66E-D8006EE1E555}"/>
              </a:ext>
            </a:extLst>
          </p:cNvPr>
          <p:cNvSpPr>
            <a:spLocks noGrp="1"/>
          </p:cNvSpPr>
          <p:nvPr>
            <p:ph type="title"/>
          </p:nvPr>
        </p:nvSpPr>
        <p:spPr>
          <a:xfrm>
            <a:off x="4853988" y="320041"/>
            <a:ext cx="6707084" cy="3892668"/>
          </a:xfrm>
        </p:spPr>
        <p:txBody>
          <a:bodyPr vert="horz" lIns="91440" tIns="45720" rIns="91440" bIns="45720" rtlCol="0" anchor="b">
            <a:normAutofit/>
          </a:bodyPr>
          <a:lstStyle/>
          <a:p>
            <a:r>
              <a:rPr lang="en-US" sz="6600" kern="1200">
                <a:solidFill>
                  <a:schemeClr val="tx1"/>
                </a:solidFill>
                <a:latin typeface="+mj-lt"/>
                <a:ea typeface="+mj-ea"/>
                <a:cs typeface="+mj-cs"/>
              </a:rPr>
              <a:t>Thank you!</a:t>
            </a:r>
          </a:p>
        </p:txBody>
      </p:sp>
      <p:pic>
        <p:nvPicPr>
          <p:cNvPr id="7" name="Graphic 6" descr="Smiling Face with No Fill">
            <a:extLst>
              <a:ext uri="{FF2B5EF4-FFF2-40B4-BE49-F238E27FC236}">
                <a16:creationId xmlns:a16="http://schemas.microsoft.com/office/drawing/2014/main" id="{DA1EE894-3471-50EA-0EE3-76EA5C533C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040" y="1226248"/>
            <a:ext cx="4087368" cy="4087368"/>
          </a:xfrm>
          <a:prstGeom prst="rect">
            <a:avLst/>
          </a:prstGeom>
        </p:spPr>
      </p:pic>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39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6333D5-B8B3-27B6-E391-DE44ADE3934A}"/>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r>
              <a:rPr lang="en-US" sz="6600" b="1" kern="1200">
                <a:solidFill>
                  <a:schemeClr val="tx1"/>
                </a:solidFill>
                <a:latin typeface="+mj-lt"/>
                <a:ea typeface="+mj-ea"/>
                <a:cs typeface="+mj-cs"/>
              </a:rPr>
              <a:t>Brief History of the Media</a:t>
            </a:r>
            <a:endParaRPr lang="en-US" sz="6600" kern="120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A Brief History of Media - Dan Gillmor">
            <a:hlinkClick r:id="" action="ppaction://media"/>
            <a:extLst>
              <a:ext uri="{FF2B5EF4-FFF2-40B4-BE49-F238E27FC236}">
                <a16:creationId xmlns:a16="http://schemas.microsoft.com/office/drawing/2014/main" id="{E7265EA0-91CD-D37A-8B04-36B73D9AB511}"/>
              </a:ext>
            </a:extLst>
          </p:cNvPr>
          <p:cNvPicPr>
            <a:picLocks noGrp="1" noRot="1" noChangeAspect="1"/>
          </p:cNvPicPr>
          <p:nvPr>
            <p:ph idx="1"/>
            <a:videoFile r:link="rId1"/>
          </p:nvPr>
        </p:nvPicPr>
        <p:blipFill>
          <a:blip r:embed="rId3"/>
          <a:stretch>
            <a:fillRect/>
          </a:stretch>
        </p:blipFill>
        <p:spPr>
          <a:xfrm>
            <a:off x="4654296" y="1377155"/>
            <a:ext cx="7214616" cy="4076258"/>
          </a:xfrm>
          <a:prstGeom prst="rect">
            <a:avLst/>
          </a:prstGeom>
        </p:spPr>
      </p:pic>
    </p:spTree>
    <p:extLst>
      <p:ext uri="{BB962C8B-B14F-4D97-AF65-F5344CB8AC3E}">
        <p14:creationId xmlns:p14="http://schemas.microsoft.com/office/powerpoint/2010/main" val="92864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76DC36-DFF2-860B-F966-7C899DCB1BAA}"/>
              </a:ext>
            </a:extLst>
          </p:cNvPr>
          <p:cNvSpPr>
            <a:spLocks noGrp="1"/>
          </p:cNvSpPr>
          <p:nvPr>
            <p:ph type="title"/>
          </p:nvPr>
        </p:nvSpPr>
        <p:spPr>
          <a:xfrm>
            <a:off x="630936" y="639520"/>
            <a:ext cx="3429000" cy="1719072"/>
          </a:xfrm>
        </p:spPr>
        <p:txBody>
          <a:bodyPr anchor="b">
            <a:normAutofit/>
          </a:bodyPr>
          <a:lstStyle/>
          <a:p>
            <a:r>
              <a:rPr lang="en-US" sz="3800"/>
              <a:t>Old &amp; New Media definition</a:t>
            </a:r>
            <a:endParaRPr lang="en-US" sz="3800" dirty="0"/>
          </a:p>
        </p:txBody>
      </p:sp>
      <p:sp>
        <p:nvSpPr>
          <p:cNvPr id="2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1E50A8-85A2-DE4B-C0D9-03EAB0473CE0}"/>
              </a:ext>
            </a:extLst>
          </p:cNvPr>
          <p:cNvSpPr>
            <a:spLocks noGrp="1"/>
          </p:cNvSpPr>
          <p:nvPr>
            <p:ph idx="1"/>
          </p:nvPr>
        </p:nvSpPr>
        <p:spPr>
          <a:xfrm>
            <a:off x="630936" y="2807208"/>
            <a:ext cx="3429000" cy="3410712"/>
          </a:xfrm>
        </p:spPr>
        <p:txBody>
          <a:bodyPr anchor="t">
            <a:normAutofit/>
          </a:bodyPr>
          <a:lstStyle/>
          <a:p>
            <a:pPr marL="0" indent="0">
              <a:buNone/>
            </a:pPr>
            <a:r>
              <a:rPr lang="en-GB" sz="1200" dirty="0"/>
              <a:t>What is </a:t>
            </a:r>
            <a:r>
              <a:rPr lang="en-GB" sz="1200" b="1" dirty="0"/>
              <a:t>Traditional Media</a:t>
            </a:r>
            <a:r>
              <a:rPr lang="en-GB" sz="1200" dirty="0"/>
              <a:t>?</a:t>
            </a:r>
          </a:p>
          <a:p>
            <a:r>
              <a:rPr lang="en-GB" sz="1200" dirty="0"/>
              <a:t>Any form of mass communication available before the advent of digital media. This includes television, radio, newspapers, books, and magazines. (</a:t>
            </a:r>
            <a:r>
              <a:rPr lang="en-GB" sz="1200" u="sng" dirty="0">
                <a:hlinkClick r:id="rId2"/>
              </a:rPr>
              <a:t>Encyclopaedia of Mobile Phone Behavior</a:t>
            </a:r>
            <a:r>
              <a:rPr lang="en-GB" sz="1200" dirty="0"/>
              <a:t>, 2015)</a:t>
            </a:r>
          </a:p>
          <a:p>
            <a:pPr marL="0" indent="0">
              <a:buNone/>
            </a:pPr>
            <a:endParaRPr lang="en-GB" sz="1200" dirty="0"/>
          </a:p>
          <a:p>
            <a:pPr marL="0" indent="0">
              <a:buNone/>
            </a:pPr>
            <a:r>
              <a:rPr lang="en-GB" sz="1200" dirty="0"/>
              <a:t>What is </a:t>
            </a:r>
            <a:r>
              <a:rPr lang="en-GB" sz="1200" b="1" dirty="0"/>
              <a:t>New Media</a:t>
            </a:r>
            <a:r>
              <a:rPr lang="en-GB" sz="1200" dirty="0"/>
              <a:t>? </a:t>
            </a:r>
          </a:p>
          <a:p>
            <a:r>
              <a:rPr lang="en-GB" sz="1200" dirty="0"/>
              <a:t>The </a:t>
            </a:r>
            <a:r>
              <a:rPr lang="en-GB" sz="1200" u="sng" dirty="0">
                <a:hlinkClick r:id="rId3"/>
              </a:rPr>
              <a:t>New Media Institute</a:t>
            </a:r>
            <a:r>
              <a:rPr lang="en-GB" sz="1200" dirty="0"/>
              <a:t> defines new media as “a catchall term used to define all that is related to the internet and the interplay between technology, images and sound.”  Examples are: websites; blogs; email; social media networks; music &amp; television streaming services; virtual and augmented reality </a:t>
            </a:r>
          </a:p>
          <a:p>
            <a:endParaRPr lang="en-GB" sz="1200" dirty="0"/>
          </a:p>
          <a:p>
            <a:endParaRPr lang="en-US" sz="1200" dirty="0"/>
          </a:p>
        </p:txBody>
      </p:sp>
      <p:pic>
        <p:nvPicPr>
          <p:cNvPr id="5" name="Picture 4" descr="A picture containing text, clipart&#10;&#10;Description automatically generated">
            <a:extLst>
              <a:ext uri="{FF2B5EF4-FFF2-40B4-BE49-F238E27FC236}">
                <a16:creationId xmlns:a16="http://schemas.microsoft.com/office/drawing/2014/main" id="{0AA00040-269C-58EA-34C7-5B5032DAD815}"/>
              </a:ext>
            </a:extLst>
          </p:cNvPr>
          <p:cNvPicPr>
            <a:picLocks noChangeAspect="1"/>
          </p:cNvPicPr>
          <p:nvPr/>
        </p:nvPicPr>
        <p:blipFill>
          <a:blip r:embed="rId4"/>
          <a:stretch>
            <a:fillRect/>
          </a:stretch>
        </p:blipFill>
        <p:spPr>
          <a:xfrm>
            <a:off x="4654296" y="1780737"/>
            <a:ext cx="6903720" cy="3296526"/>
          </a:xfrm>
          <a:prstGeom prst="rect">
            <a:avLst/>
          </a:prstGeom>
        </p:spPr>
      </p:pic>
    </p:spTree>
    <p:extLst>
      <p:ext uri="{BB962C8B-B14F-4D97-AF65-F5344CB8AC3E}">
        <p14:creationId xmlns:p14="http://schemas.microsoft.com/office/powerpoint/2010/main" val="346690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50CABA-11E2-C7CE-87F9-00B18B56E505}"/>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b="1" kern="1200">
                <a:solidFill>
                  <a:schemeClr val="tx1"/>
                </a:solidFill>
                <a:latin typeface="+mj-lt"/>
                <a:ea typeface="+mj-ea"/>
                <a:cs typeface="+mj-cs"/>
              </a:rPr>
              <a:t>Differences between traditional and new media</a:t>
            </a:r>
            <a:endParaRPr lang="en-US" sz="3600" kern="1200">
              <a:solidFill>
                <a:schemeClr val="tx1"/>
              </a:solidFill>
              <a:latin typeface="+mj-lt"/>
              <a:ea typeface="+mj-ea"/>
              <a:cs typeface="+mj-cs"/>
            </a:endParaRPr>
          </a:p>
        </p:txBody>
      </p:sp>
      <p:pic>
        <p:nvPicPr>
          <p:cNvPr id="4" name="Picture 1" descr="Table&#10;&#10;Description automatically generated">
            <a:extLst>
              <a:ext uri="{FF2B5EF4-FFF2-40B4-BE49-F238E27FC236}">
                <a16:creationId xmlns:a16="http://schemas.microsoft.com/office/drawing/2014/main" id="{682E58D7-B776-D20B-BB40-F97258F61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23900" y="2998688"/>
            <a:ext cx="10744200" cy="265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69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5CB285-F2E0-A360-C4EC-6BFFBCAA180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dirty="0"/>
              <a:t>From Consumer to “Prosumer”</a:t>
            </a:r>
            <a:br>
              <a:rPr lang="en-US" sz="4200" dirty="0"/>
            </a:br>
            <a:endParaRPr lang="en-US" sz="4200" dirty="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C5D86C3-C1D5-BD76-136D-3F949C8FCED6}"/>
              </a:ext>
            </a:extLst>
          </p:cNvPr>
          <p:cNvSpPr/>
          <p:nvPr/>
        </p:nvSpPr>
        <p:spPr>
          <a:xfrm>
            <a:off x="640080" y="2872899"/>
            <a:ext cx="4243589" cy="3320668"/>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1700" dirty="0"/>
              <a:t>The older forms of media forced the audiences to be </a:t>
            </a:r>
            <a:r>
              <a:rPr lang="en-US" sz="1700" b="1" dirty="0"/>
              <a:t>passive consumers </a:t>
            </a:r>
            <a:r>
              <a:rPr lang="en-US" sz="1700" dirty="0"/>
              <a:t>of the content provided to them, in the sense that there was only so much that they could do.</a:t>
            </a:r>
            <a:endParaRPr lang="en-US" sz="1700" dirty="0">
              <a:effectLst/>
            </a:endParaRPr>
          </a:p>
          <a:p>
            <a:pPr indent="-228600">
              <a:lnSpc>
                <a:spcPct val="90000"/>
              </a:lnSpc>
              <a:spcAft>
                <a:spcPts val="600"/>
              </a:spcAft>
              <a:buFont typeface="Arial" panose="020B0604020202020204" pitchFamily="34" charset="0"/>
              <a:buChar char="•"/>
            </a:pPr>
            <a:r>
              <a:rPr lang="en-US" sz="1700" dirty="0"/>
              <a:t>The new forms of media allow the audiences to </a:t>
            </a:r>
            <a:r>
              <a:rPr lang="en-US" sz="1700" b="1" dirty="0"/>
              <a:t>not only consume </a:t>
            </a:r>
            <a:r>
              <a:rPr lang="en-US" sz="1700" dirty="0"/>
              <a:t>content, but </a:t>
            </a:r>
            <a:r>
              <a:rPr lang="en-US" sz="1700" b="1" dirty="0"/>
              <a:t>also produce content. </a:t>
            </a:r>
          </a:p>
          <a:p>
            <a:pPr>
              <a:lnSpc>
                <a:spcPct val="90000"/>
              </a:lnSpc>
              <a:spcAft>
                <a:spcPts val="600"/>
              </a:spcAft>
            </a:pPr>
            <a:r>
              <a:rPr lang="en-US" sz="1700" dirty="0"/>
              <a:t>Therefore, we’re becoming </a:t>
            </a:r>
            <a:r>
              <a:rPr lang="en-US" sz="1700" b="1" dirty="0"/>
              <a:t>Prosumers: Producers + Consumers. </a:t>
            </a:r>
          </a:p>
          <a:p>
            <a:pPr>
              <a:lnSpc>
                <a:spcPct val="90000"/>
              </a:lnSpc>
              <a:spcAft>
                <a:spcPts val="600"/>
              </a:spcAft>
            </a:pPr>
            <a:endParaRPr lang="en-US" sz="1700" dirty="0"/>
          </a:p>
          <a:p>
            <a:pPr>
              <a:lnSpc>
                <a:spcPct val="90000"/>
              </a:lnSpc>
              <a:spcAft>
                <a:spcPts val="600"/>
              </a:spcAft>
            </a:pPr>
            <a:r>
              <a:rPr lang="en-US" sz="1700" dirty="0"/>
              <a:t>Earlier the audiences could only read or watch news. </a:t>
            </a:r>
          </a:p>
          <a:p>
            <a:pPr>
              <a:lnSpc>
                <a:spcPct val="90000"/>
              </a:lnSpc>
              <a:spcAft>
                <a:spcPts val="600"/>
              </a:spcAft>
            </a:pPr>
            <a:r>
              <a:rPr lang="en-US" sz="1700" dirty="0"/>
              <a:t>Today they can produce news through </a:t>
            </a:r>
            <a:r>
              <a:rPr lang="en-US" sz="1700" b="1" dirty="0"/>
              <a:t>blogs, social media or Citizen Journalism portals.</a:t>
            </a:r>
            <a:endParaRPr lang="en-US" sz="1700" b="1" dirty="0">
              <a:effectLst/>
            </a:endParaRPr>
          </a:p>
        </p:txBody>
      </p:sp>
      <p:pic>
        <p:nvPicPr>
          <p:cNvPr id="6" name="Content Placeholder 5" descr="A picture containing text, envelope&#10;&#10;Description automatically generated">
            <a:extLst>
              <a:ext uri="{FF2B5EF4-FFF2-40B4-BE49-F238E27FC236}">
                <a16:creationId xmlns:a16="http://schemas.microsoft.com/office/drawing/2014/main" id="{917811F4-77EC-E956-18F6-9AC09FE1CADD}"/>
              </a:ext>
            </a:extLst>
          </p:cNvPr>
          <p:cNvPicPr>
            <a:picLocks noGrp="1" noChangeAspect="1"/>
          </p:cNvPicPr>
          <p:nvPr>
            <p:ph idx="1"/>
          </p:nvPr>
        </p:nvPicPr>
        <p:blipFill rotWithShape="1">
          <a:blip r:embed="rId2"/>
          <a:srcRect l="12274" r="2077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8053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D7A979-D77D-0A3A-D678-40E2D5C7BD1C}"/>
              </a:ext>
            </a:extLst>
          </p:cNvPr>
          <p:cNvSpPr>
            <a:spLocks noGrp="1"/>
          </p:cNvSpPr>
          <p:nvPr>
            <p:ph type="title"/>
          </p:nvPr>
        </p:nvSpPr>
        <p:spPr>
          <a:xfrm>
            <a:off x="686834" y="1153572"/>
            <a:ext cx="3200400" cy="4461163"/>
          </a:xfrm>
        </p:spPr>
        <p:txBody>
          <a:bodyPr>
            <a:normAutofit/>
          </a:bodyPr>
          <a:lstStyle/>
          <a:p>
            <a:r>
              <a:rPr lang="en-US">
                <a:solidFill>
                  <a:srgbClr val="FFFFFF"/>
                </a:solidFill>
              </a:rPr>
              <a:t>The Use of Multimedia</a:t>
            </a:r>
            <a:br>
              <a:rPr lang="en-GB">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AEBA761-0D95-1B89-8E02-22E729D2C73B}"/>
              </a:ext>
            </a:extLst>
          </p:cNvPr>
          <p:cNvSpPr>
            <a:spLocks noGrp="1"/>
          </p:cNvSpPr>
          <p:nvPr>
            <p:ph idx="1"/>
          </p:nvPr>
        </p:nvSpPr>
        <p:spPr>
          <a:xfrm>
            <a:off x="4447308" y="591344"/>
            <a:ext cx="6906491" cy="5585619"/>
          </a:xfrm>
        </p:spPr>
        <p:txBody>
          <a:bodyPr anchor="ctr">
            <a:normAutofit/>
          </a:bodyPr>
          <a:lstStyle/>
          <a:p>
            <a:r>
              <a:rPr lang="en-US" dirty="0"/>
              <a:t>Print media for example, only uses text and still images. Electronic media uses a number of codes, still and moving images etc., but New Media (online medium) trumps both of these with its use of multimedia. Text, images, hyperlinks, </a:t>
            </a:r>
            <a:r>
              <a:rPr lang="en-US" dirty="0" err="1"/>
              <a:t>videos..a</a:t>
            </a:r>
            <a:r>
              <a:rPr lang="en-US" dirty="0"/>
              <a:t> single page online can make use all of it.</a:t>
            </a:r>
            <a:endParaRPr lang="en-GB" dirty="0"/>
          </a:p>
          <a:p>
            <a:endParaRPr lang="en-US" dirty="0"/>
          </a:p>
        </p:txBody>
      </p:sp>
    </p:spTree>
    <p:extLst>
      <p:ext uri="{BB962C8B-B14F-4D97-AF65-F5344CB8AC3E}">
        <p14:creationId xmlns:p14="http://schemas.microsoft.com/office/powerpoint/2010/main" val="1713787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880A7-8881-BC93-2587-56BDB2E5AA39}"/>
              </a:ext>
            </a:extLst>
          </p:cNvPr>
          <p:cNvSpPr>
            <a:spLocks noGrp="1"/>
          </p:cNvSpPr>
          <p:nvPr>
            <p:ph type="title"/>
          </p:nvPr>
        </p:nvSpPr>
        <p:spPr>
          <a:xfrm>
            <a:off x="1389278" y="1233241"/>
            <a:ext cx="3240506" cy="4064628"/>
          </a:xfrm>
        </p:spPr>
        <p:txBody>
          <a:bodyPr>
            <a:normAutofit/>
          </a:bodyPr>
          <a:lstStyle/>
          <a:p>
            <a:r>
              <a:rPr lang="en-US">
                <a:solidFill>
                  <a:srgbClr val="FFFFFF"/>
                </a:solidFill>
              </a:rPr>
              <a:t>Multiplicity of Delivery Platforms</a:t>
            </a:r>
            <a:br>
              <a:rPr lang="en-GB">
                <a:solidFill>
                  <a:srgbClr val="FFFFFF"/>
                </a:solidFill>
              </a:rPr>
            </a:br>
            <a:endParaRPr lang="en-US">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698718A-BF09-12F9-CA36-E6945DA08487}"/>
              </a:ext>
            </a:extLst>
          </p:cNvPr>
          <p:cNvSpPr>
            <a:spLocks noGrp="1"/>
          </p:cNvSpPr>
          <p:nvPr>
            <p:ph idx="1"/>
          </p:nvPr>
        </p:nvSpPr>
        <p:spPr>
          <a:xfrm>
            <a:off x="6096000" y="820880"/>
            <a:ext cx="5257799" cy="4889350"/>
          </a:xfrm>
        </p:spPr>
        <p:txBody>
          <a:bodyPr anchor="t">
            <a:normAutofit/>
          </a:bodyPr>
          <a:lstStyle/>
          <a:p>
            <a:r>
              <a:rPr lang="en-US" dirty="0"/>
              <a:t>Unlike old media, new media can be delivered on flexible formats – smartphones, tablets, laptops, PC etc.</a:t>
            </a:r>
            <a:endParaRPr lang="en-GB" dirty="0"/>
          </a:p>
          <a:p>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877270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2EE3C8-96B0-F244-21E5-34EC1CC23521}"/>
              </a:ext>
            </a:extLst>
          </p:cNvPr>
          <p:cNvSpPr>
            <a:spLocks noGrp="1"/>
          </p:cNvSpPr>
          <p:nvPr>
            <p:ph type="title"/>
          </p:nvPr>
        </p:nvSpPr>
        <p:spPr>
          <a:xfrm>
            <a:off x="838200" y="365125"/>
            <a:ext cx="5558489" cy="1325563"/>
          </a:xfrm>
        </p:spPr>
        <p:txBody>
          <a:bodyPr>
            <a:normAutofit/>
          </a:bodyPr>
          <a:lstStyle/>
          <a:p>
            <a:r>
              <a:rPr lang="en-US" dirty="0"/>
              <a:t>Interactivity</a:t>
            </a:r>
            <a:br>
              <a:rPr lang="en-GB" dirty="0"/>
            </a:br>
            <a:endParaRPr lang="en-US"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17CC35F-C2F4-837E-3D35-367BFA815328}"/>
              </a:ext>
            </a:extLst>
          </p:cNvPr>
          <p:cNvSpPr>
            <a:spLocks noGrp="1"/>
          </p:cNvSpPr>
          <p:nvPr>
            <p:ph idx="1"/>
          </p:nvPr>
        </p:nvSpPr>
        <p:spPr>
          <a:xfrm>
            <a:off x="838200" y="1825625"/>
            <a:ext cx="5558489" cy="4351338"/>
          </a:xfrm>
        </p:spPr>
        <p:txBody>
          <a:bodyPr>
            <a:normAutofit/>
          </a:bodyPr>
          <a:lstStyle/>
          <a:p>
            <a:r>
              <a:rPr lang="en-US" dirty="0"/>
              <a:t>New media allows for greater interactivity among both producers &amp; consumers- audiences can give instant feedback to reporters, news channels through their Facebook page, Twitter, </a:t>
            </a:r>
            <a:r>
              <a:rPr lang="en-US" dirty="0" err="1"/>
              <a:t>etc</a:t>
            </a:r>
            <a:r>
              <a:rPr lang="en-US" dirty="0"/>
              <a:t>; and consumers &amp; consumers- through comment feeds, social media interactions.</a:t>
            </a:r>
            <a:endParaRPr lang="en-GB" dirty="0"/>
          </a:p>
          <a:p>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247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1415</TotalTime>
  <Words>1276</Words>
  <Application>Microsoft Macintosh PowerPoint</Application>
  <PresentationFormat>Widescreen</PresentationFormat>
  <Paragraphs>104</Paragraphs>
  <Slides>27</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“Information Disorder: Understanding propaganda techniques during a war infodemic”</vt:lpstr>
      <vt:lpstr>Old &amp; New Media</vt:lpstr>
      <vt:lpstr>Brief History of the Media</vt:lpstr>
      <vt:lpstr>Old &amp; New Media definition</vt:lpstr>
      <vt:lpstr>Differences between traditional and new media</vt:lpstr>
      <vt:lpstr>From Consumer to “Prosumer” </vt:lpstr>
      <vt:lpstr>The Use of Multimedia </vt:lpstr>
      <vt:lpstr>Multiplicity of Delivery Platforms </vt:lpstr>
      <vt:lpstr>Interactivity </vt:lpstr>
      <vt:lpstr>Scope and Reach </vt:lpstr>
      <vt:lpstr>Social Media and News Consumption  </vt:lpstr>
      <vt:lpstr>Activity 1: What is Propaganda/Fake News/Information Disorder/Infodemic? </vt:lpstr>
      <vt:lpstr>Storytelling through Media</vt:lpstr>
      <vt:lpstr>Storytelling through Media: Creative documentary making</vt:lpstr>
      <vt:lpstr>  Creative Documentary project: ‘Greek wife’ - A work in progress   </vt:lpstr>
      <vt:lpstr>Therapeutic effect of making video</vt:lpstr>
      <vt:lpstr>Example 1</vt:lpstr>
      <vt:lpstr>Example 2</vt:lpstr>
      <vt:lpstr>Example 3</vt:lpstr>
      <vt:lpstr>Telling your own story</vt:lpstr>
      <vt:lpstr>The Ukraine War Archive, Docudays UA</vt:lpstr>
      <vt:lpstr>Links</vt:lpstr>
      <vt:lpstr>What is Mobile Phone Journalism</vt:lpstr>
      <vt:lpstr>Mobile Phone Journalism</vt:lpstr>
      <vt:lpstr>Your smartphone can really tell a story</vt:lpstr>
      <vt:lpstr>Benefits of MOJO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Disorder: Understanding propaganda techniques during a war infodemic”</dc:title>
  <dc:creator>Eleni Panayiotou</dc:creator>
  <cp:lastModifiedBy>Eleni Panayiotou</cp:lastModifiedBy>
  <cp:revision>2</cp:revision>
  <dcterms:created xsi:type="dcterms:W3CDTF">2022-06-29T12:46:25Z</dcterms:created>
  <dcterms:modified xsi:type="dcterms:W3CDTF">2022-06-30T12:21:28Z</dcterms:modified>
</cp:coreProperties>
</file>