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9" r:id="rId2"/>
    <p:sldId id="256" r:id="rId3"/>
    <p:sldId id="281" r:id="rId4"/>
    <p:sldId id="280" r:id="rId5"/>
    <p:sldId id="282" r:id="rId6"/>
    <p:sldId id="283" r:id="rId7"/>
    <p:sldId id="284" r:id="rId8"/>
    <p:sldId id="285" r:id="rId9"/>
    <p:sldId id="286" r:id="rId10"/>
    <p:sldId id="287" r:id="rId11"/>
    <p:sldId id="28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32"/>
    <p:restoredTop sz="96327"/>
  </p:normalViewPr>
  <p:slideViewPr>
    <p:cSldViewPr snapToGrid="0" snapToObjects="1">
      <p:cViewPr>
        <p:scale>
          <a:sx n="400" d="100"/>
          <a:sy n="400" d="100"/>
        </p:scale>
        <p:origin x="-1120" y="-1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6CE19-BE97-A040-598C-03F18E2C13D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80BF5BF-C7FF-707F-E559-EE9A8E3F9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96F8085-8AF0-084A-8B8C-FA9D2A2E67E5}"/>
              </a:ext>
            </a:extLst>
          </p:cNvPr>
          <p:cNvSpPr>
            <a:spLocks noGrp="1"/>
          </p:cNvSpPr>
          <p:nvPr>
            <p:ph type="dt" sz="half" idx="10"/>
          </p:nvPr>
        </p:nvSpPr>
        <p:spPr/>
        <p:txBody>
          <a:bodyPr/>
          <a:lstStyle/>
          <a:p>
            <a:fld id="{F9B5F27B-E1A2-2146-AB81-23FC2A727B37}" type="datetimeFigureOut">
              <a:rPr lang="en-US" smtClean="0"/>
              <a:t>7/6/22</a:t>
            </a:fld>
            <a:endParaRPr lang="en-US"/>
          </a:p>
        </p:txBody>
      </p:sp>
      <p:sp>
        <p:nvSpPr>
          <p:cNvPr id="5" name="Footer Placeholder 4">
            <a:extLst>
              <a:ext uri="{FF2B5EF4-FFF2-40B4-BE49-F238E27FC236}">
                <a16:creationId xmlns:a16="http://schemas.microsoft.com/office/drawing/2014/main" id="{952A7A00-FBD7-876E-DFE2-A0B07E7C5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D2871-F0E8-AF10-3747-F926935CC20C}"/>
              </a:ext>
            </a:extLst>
          </p:cNvPr>
          <p:cNvSpPr>
            <a:spLocks noGrp="1"/>
          </p:cNvSpPr>
          <p:nvPr>
            <p:ph type="sldNum" sz="quarter" idx="12"/>
          </p:nvPr>
        </p:nvSpPr>
        <p:spPr/>
        <p:txBody>
          <a:bodyPr/>
          <a:lstStyle/>
          <a:p>
            <a:fld id="{4195CDF2-41EA-8747-9EE4-C55DF8FA766E}" type="slidenum">
              <a:rPr lang="en-US" smtClean="0"/>
              <a:t>‹#›</a:t>
            </a:fld>
            <a:endParaRPr lang="en-US"/>
          </a:p>
        </p:txBody>
      </p:sp>
    </p:spTree>
    <p:extLst>
      <p:ext uri="{BB962C8B-B14F-4D97-AF65-F5344CB8AC3E}">
        <p14:creationId xmlns:p14="http://schemas.microsoft.com/office/powerpoint/2010/main" val="616575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DC478-068E-459B-FAA9-0D33FB21020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B0730F-F848-51DB-821F-19F2591504F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366127-F207-A2C2-EDCF-9AC054999F3E}"/>
              </a:ext>
            </a:extLst>
          </p:cNvPr>
          <p:cNvSpPr>
            <a:spLocks noGrp="1"/>
          </p:cNvSpPr>
          <p:nvPr>
            <p:ph type="dt" sz="half" idx="10"/>
          </p:nvPr>
        </p:nvSpPr>
        <p:spPr/>
        <p:txBody>
          <a:bodyPr/>
          <a:lstStyle/>
          <a:p>
            <a:fld id="{F9B5F27B-E1A2-2146-AB81-23FC2A727B37}" type="datetimeFigureOut">
              <a:rPr lang="en-US" smtClean="0"/>
              <a:t>7/6/22</a:t>
            </a:fld>
            <a:endParaRPr lang="en-US"/>
          </a:p>
        </p:txBody>
      </p:sp>
      <p:sp>
        <p:nvSpPr>
          <p:cNvPr id="5" name="Footer Placeholder 4">
            <a:extLst>
              <a:ext uri="{FF2B5EF4-FFF2-40B4-BE49-F238E27FC236}">
                <a16:creationId xmlns:a16="http://schemas.microsoft.com/office/drawing/2014/main" id="{C38F3E18-D249-F008-6DDF-4525A4F0E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44A1-2CE7-D2C8-19EE-28903059B804}"/>
              </a:ext>
            </a:extLst>
          </p:cNvPr>
          <p:cNvSpPr>
            <a:spLocks noGrp="1"/>
          </p:cNvSpPr>
          <p:nvPr>
            <p:ph type="sldNum" sz="quarter" idx="12"/>
          </p:nvPr>
        </p:nvSpPr>
        <p:spPr/>
        <p:txBody>
          <a:bodyPr/>
          <a:lstStyle/>
          <a:p>
            <a:fld id="{4195CDF2-41EA-8747-9EE4-C55DF8FA766E}" type="slidenum">
              <a:rPr lang="en-US" smtClean="0"/>
              <a:t>‹#›</a:t>
            </a:fld>
            <a:endParaRPr lang="en-US"/>
          </a:p>
        </p:txBody>
      </p:sp>
    </p:spTree>
    <p:extLst>
      <p:ext uri="{BB962C8B-B14F-4D97-AF65-F5344CB8AC3E}">
        <p14:creationId xmlns:p14="http://schemas.microsoft.com/office/powerpoint/2010/main" val="3349612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64BF2C-A069-F0A9-BB0C-3FAA1558E04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3FC6F66-807C-CD40-AB48-14C0469484D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AA7772D-673F-7E6B-A6A3-F476053B5301}"/>
              </a:ext>
            </a:extLst>
          </p:cNvPr>
          <p:cNvSpPr>
            <a:spLocks noGrp="1"/>
          </p:cNvSpPr>
          <p:nvPr>
            <p:ph type="dt" sz="half" idx="10"/>
          </p:nvPr>
        </p:nvSpPr>
        <p:spPr/>
        <p:txBody>
          <a:bodyPr/>
          <a:lstStyle/>
          <a:p>
            <a:fld id="{F9B5F27B-E1A2-2146-AB81-23FC2A727B37}" type="datetimeFigureOut">
              <a:rPr lang="en-US" smtClean="0"/>
              <a:t>7/6/22</a:t>
            </a:fld>
            <a:endParaRPr lang="en-US"/>
          </a:p>
        </p:txBody>
      </p:sp>
      <p:sp>
        <p:nvSpPr>
          <p:cNvPr id="5" name="Footer Placeholder 4">
            <a:extLst>
              <a:ext uri="{FF2B5EF4-FFF2-40B4-BE49-F238E27FC236}">
                <a16:creationId xmlns:a16="http://schemas.microsoft.com/office/drawing/2014/main" id="{914EB032-5910-F5FD-6804-7CD59F2A8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9AB25-9234-A1EB-DB20-801946C8292E}"/>
              </a:ext>
            </a:extLst>
          </p:cNvPr>
          <p:cNvSpPr>
            <a:spLocks noGrp="1"/>
          </p:cNvSpPr>
          <p:nvPr>
            <p:ph type="sldNum" sz="quarter" idx="12"/>
          </p:nvPr>
        </p:nvSpPr>
        <p:spPr/>
        <p:txBody>
          <a:bodyPr/>
          <a:lstStyle/>
          <a:p>
            <a:fld id="{4195CDF2-41EA-8747-9EE4-C55DF8FA766E}" type="slidenum">
              <a:rPr lang="en-US" smtClean="0"/>
              <a:t>‹#›</a:t>
            </a:fld>
            <a:endParaRPr lang="en-US"/>
          </a:p>
        </p:txBody>
      </p:sp>
    </p:spTree>
    <p:extLst>
      <p:ext uri="{BB962C8B-B14F-4D97-AF65-F5344CB8AC3E}">
        <p14:creationId xmlns:p14="http://schemas.microsoft.com/office/powerpoint/2010/main" val="266684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282A-77A0-0817-91A9-78E835E5792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E7F1C66-3EDF-015C-8368-54A3C441C7B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40439F-B5FC-38F5-0DF3-50BF8B76C00B}"/>
              </a:ext>
            </a:extLst>
          </p:cNvPr>
          <p:cNvSpPr>
            <a:spLocks noGrp="1"/>
          </p:cNvSpPr>
          <p:nvPr>
            <p:ph type="dt" sz="half" idx="10"/>
          </p:nvPr>
        </p:nvSpPr>
        <p:spPr/>
        <p:txBody>
          <a:bodyPr/>
          <a:lstStyle/>
          <a:p>
            <a:fld id="{F9B5F27B-E1A2-2146-AB81-23FC2A727B37}" type="datetimeFigureOut">
              <a:rPr lang="en-US" smtClean="0"/>
              <a:t>7/6/22</a:t>
            </a:fld>
            <a:endParaRPr lang="en-US"/>
          </a:p>
        </p:txBody>
      </p:sp>
      <p:sp>
        <p:nvSpPr>
          <p:cNvPr id="5" name="Footer Placeholder 4">
            <a:extLst>
              <a:ext uri="{FF2B5EF4-FFF2-40B4-BE49-F238E27FC236}">
                <a16:creationId xmlns:a16="http://schemas.microsoft.com/office/drawing/2014/main" id="{08521AD0-6A92-67F4-3431-2D07128DD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DFC8B-2DE6-AD74-CAF2-69AFC74602D9}"/>
              </a:ext>
            </a:extLst>
          </p:cNvPr>
          <p:cNvSpPr>
            <a:spLocks noGrp="1"/>
          </p:cNvSpPr>
          <p:nvPr>
            <p:ph type="sldNum" sz="quarter" idx="12"/>
          </p:nvPr>
        </p:nvSpPr>
        <p:spPr/>
        <p:txBody>
          <a:bodyPr/>
          <a:lstStyle/>
          <a:p>
            <a:fld id="{4195CDF2-41EA-8747-9EE4-C55DF8FA766E}" type="slidenum">
              <a:rPr lang="en-US" smtClean="0"/>
              <a:t>‹#›</a:t>
            </a:fld>
            <a:endParaRPr lang="en-US"/>
          </a:p>
        </p:txBody>
      </p:sp>
    </p:spTree>
    <p:extLst>
      <p:ext uri="{BB962C8B-B14F-4D97-AF65-F5344CB8AC3E}">
        <p14:creationId xmlns:p14="http://schemas.microsoft.com/office/powerpoint/2010/main" val="247831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A71E4-C2D1-0E73-8FD3-1EB2779955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8AD758C-2F48-3E24-F534-955A48883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0D56D6-0D4C-9113-2BF3-05718887CB68}"/>
              </a:ext>
            </a:extLst>
          </p:cNvPr>
          <p:cNvSpPr>
            <a:spLocks noGrp="1"/>
          </p:cNvSpPr>
          <p:nvPr>
            <p:ph type="dt" sz="half" idx="10"/>
          </p:nvPr>
        </p:nvSpPr>
        <p:spPr/>
        <p:txBody>
          <a:bodyPr/>
          <a:lstStyle/>
          <a:p>
            <a:fld id="{F9B5F27B-E1A2-2146-AB81-23FC2A727B37}" type="datetimeFigureOut">
              <a:rPr lang="en-US" smtClean="0"/>
              <a:t>7/6/22</a:t>
            </a:fld>
            <a:endParaRPr lang="en-US"/>
          </a:p>
        </p:txBody>
      </p:sp>
      <p:sp>
        <p:nvSpPr>
          <p:cNvPr id="5" name="Footer Placeholder 4">
            <a:extLst>
              <a:ext uri="{FF2B5EF4-FFF2-40B4-BE49-F238E27FC236}">
                <a16:creationId xmlns:a16="http://schemas.microsoft.com/office/drawing/2014/main" id="{241EED28-B42A-5534-19FA-6001FAC2A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994C7-2B3B-589C-7A17-343EFCA8CCB2}"/>
              </a:ext>
            </a:extLst>
          </p:cNvPr>
          <p:cNvSpPr>
            <a:spLocks noGrp="1"/>
          </p:cNvSpPr>
          <p:nvPr>
            <p:ph type="sldNum" sz="quarter" idx="12"/>
          </p:nvPr>
        </p:nvSpPr>
        <p:spPr/>
        <p:txBody>
          <a:bodyPr/>
          <a:lstStyle/>
          <a:p>
            <a:fld id="{4195CDF2-41EA-8747-9EE4-C55DF8FA766E}" type="slidenum">
              <a:rPr lang="en-US" smtClean="0"/>
              <a:t>‹#›</a:t>
            </a:fld>
            <a:endParaRPr lang="en-US"/>
          </a:p>
        </p:txBody>
      </p:sp>
    </p:spTree>
    <p:extLst>
      <p:ext uri="{BB962C8B-B14F-4D97-AF65-F5344CB8AC3E}">
        <p14:creationId xmlns:p14="http://schemas.microsoft.com/office/powerpoint/2010/main" val="1704943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CF918-D95B-A29B-C14C-87374995559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C295BD-7D74-1E16-129E-2A67B0230E4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1FB725F-C27D-3420-576F-63BAB026D1B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1A7901A-582E-2359-125E-64A147D82CC5}"/>
              </a:ext>
            </a:extLst>
          </p:cNvPr>
          <p:cNvSpPr>
            <a:spLocks noGrp="1"/>
          </p:cNvSpPr>
          <p:nvPr>
            <p:ph type="dt" sz="half" idx="10"/>
          </p:nvPr>
        </p:nvSpPr>
        <p:spPr/>
        <p:txBody>
          <a:bodyPr/>
          <a:lstStyle/>
          <a:p>
            <a:fld id="{F9B5F27B-E1A2-2146-AB81-23FC2A727B37}" type="datetimeFigureOut">
              <a:rPr lang="en-US" smtClean="0"/>
              <a:t>7/6/22</a:t>
            </a:fld>
            <a:endParaRPr lang="en-US"/>
          </a:p>
        </p:txBody>
      </p:sp>
      <p:sp>
        <p:nvSpPr>
          <p:cNvPr id="6" name="Footer Placeholder 5">
            <a:extLst>
              <a:ext uri="{FF2B5EF4-FFF2-40B4-BE49-F238E27FC236}">
                <a16:creationId xmlns:a16="http://schemas.microsoft.com/office/drawing/2014/main" id="{C75B31F7-DF8F-32DB-9CB4-DADDC414CB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8B4B5E-2911-4AED-9AEB-CFD9659E50F2}"/>
              </a:ext>
            </a:extLst>
          </p:cNvPr>
          <p:cNvSpPr>
            <a:spLocks noGrp="1"/>
          </p:cNvSpPr>
          <p:nvPr>
            <p:ph type="sldNum" sz="quarter" idx="12"/>
          </p:nvPr>
        </p:nvSpPr>
        <p:spPr/>
        <p:txBody>
          <a:bodyPr/>
          <a:lstStyle/>
          <a:p>
            <a:fld id="{4195CDF2-41EA-8747-9EE4-C55DF8FA766E}" type="slidenum">
              <a:rPr lang="en-US" smtClean="0"/>
              <a:t>‹#›</a:t>
            </a:fld>
            <a:endParaRPr lang="en-US"/>
          </a:p>
        </p:txBody>
      </p:sp>
    </p:spTree>
    <p:extLst>
      <p:ext uri="{BB962C8B-B14F-4D97-AF65-F5344CB8AC3E}">
        <p14:creationId xmlns:p14="http://schemas.microsoft.com/office/powerpoint/2010/main" val="981981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0801-C753-0E71-7989-49CCCE285D1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10EE361-252A-0BF5-1747-9B06C49781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13BCEEE-EB8B-3B4B-256C-30D56115D05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35EF49D-2B47-0D97-A0B6-AAC9972EE4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87438B-1508-3816-0FE0-68E1ECCF9EB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81E04BF-2B8C-0EF0-A280-0318E71DA5E8}"/>
              </a:ext>
            </a:extLst>
          </p:cNvPr>
          <p:cNvSpPr>
            <a:spLocks noGrp="1"/>
          </p:cNvSpPr>
          <p:nvPr>
            <p:ph type="dt" sz="half" idx="10"/>
          </p:nvPr>
        </p:nvSpPr>
        <p:spPr/>
        <p:txBody>
          <a:bodyPr/>
          <a:lstStyle/>
          <a:p>
            <a:fld id="{F9B5F27B-E1A2-2146-AB81-23FC2A727B37}" type="datetimeFigureOut">
              <a:rPr lang="en-US" smtClean="0"/>
              <a:t>7/6/22</a:t>
            </a:fld>
            <a:endParaRPr lang="en-US"/>
          </a:p>
        </p:txBody>
      </p:sp>
      <p:sp>
        <p:nvSpPr>
          <p:cNvPr id="8" name="Footer Placeholder 7">
            <a:extLst>
              <a:ext uri="{FF2B5EF4-FFF2-40B4-BE49-F238E27FC236}">
                <a16:creationId xmlns:a16="http://schemas.microsoft.com/office/drawing/2014/main" id="{09D2ABB9-F973-5511-311E-0022CED566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592524-C80E-0C3F-DD7E-513861AD8F00}"/>
              </a:ext>
            </a:extLst>
          </p:cNvPr>
          <p:cNvSpPr>
            <a:spLocks noGrp="1"/>
          </p:cNvSpPr>
          <p:nvPr>
            <p:ph type="sldNum" sz="quarter" idx="12"/>
          </p:nvPr>
        </p:nvSpPr>
        <p:spPr/>
        <p:txBody>
          <a:bodyPr/>
          <a:lstStyle/>
          <a:p>
            <a:fld id="{4195CDF2-41EA-8747-9EE4-C55DF8FA766E}" type="slidenum">
              <a:rPr lang="en-US" smtClean="0"/>
              <a:t>‹#›</a:t>
            </a:fld>
            <a:endParaRPr lang="en-US"/>
          </a:p>
        </p:txBody>
      </p:sp>
    </p:spTree>
    <p:extLst>
      <p:ext uri="{BB962C8B-B14F-4D97-AF65-F5344CB8AC3E}">
        <p14:creationId xmlns:p14="http://schemas.microsoft.com/office/powerpoint/2010/main" val="1911343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FA67-C105-62DF-5F3C-C10370D3F06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7069D62-F1C6-098E-18DA-D5D22E9123E8}"/>
              </a:ext>
            </a:extLst>
          </p:cNvPr>
          <p:cNvSpPr>
            <a:spLocks noGrp="1"/>
          </p:cNvSpPr>
          <p:nvPr>
            <p:ph type="dt" sz="half" idx="10"/>
          </p:nvPr>
        </p:nvSpPr>
        <p:spPr/>
        <p:txBody>
          <a:bodyPr/>
          <a:lstStyle/>
          <a:p>
            <a:fld id="{F9B5F27B-E1A2-2146-AB81-23FC2A727B37}" type="datetimeFigureOut">
              <a:rPr lang="en-US" smtClean="0"/>
              <a:t>7/6/22</a:t>
            </a:fld>
            <a:endParaRPr lang="en-US"/>
          </a:p>
        </p:txBody>
      </p:sp>
      <p:sp>
        <p:nvSpPr>
          <p:cNvPr id="4" name="Footer Placeholder 3">
            <a:extLst>
              <a:ext uri="{FF2B5EF4-FFF2-40B4-BE49-F238E27FC236}">
                <a16:creationId xmlns:a16="http://schemas.microsoft.com/office/drawing/2014/main" id="{9B694B95-FAB1-D69F-2F7B-0EA9D70604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EC9A88-4C19-A6A8-569D-6ECD93BD8890}"/>
              </a:ext>
            </a:extLst>
          </p:cNvPr>
          <p:cNvSpPr>
            <a:spLocks noGrp="1"/>
          </p:cNvSpPr>
          <p:nvPr>
            <p:ph type="sldNum" sz="quarter" idx="12"/>
          </p:nvPr>
        </p:nvSpPr>
        <p:spPr/>
        <p:txBody>
          <a:bodyPr/>
          <a:lstStyle/>
          <a:p>
            <a:fld id="{4195CDF2-41EA-8747-9EE4-C55DF8FA766E}" type="slidenum">
              <a:rPr lang="en-US" smtClean="0"/>
              <a:t>‹#›</a:t>
            </a:fld>
            <a:endParaRPr lang="en-US"/>
          </a:p>
        </p:txBody>
      </p:sp>
    </p:spTree>
    <p:extLst>
      <p:ext uri="{BB962C8B-B14F-4D97-AF65-F5344CB8AC3E}">
        <p14:creationId xmlns:p14="http://schemas.microsoft.com/office/powerpoint/2010/main" val="1925282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FE455D-F6E4-C4F5-2F12-63171B9964C7}"/>
              </a:ext>
            </a:extLst>
          </p:cNvPr>
          <p:cNvSpPr>
            <a:spLocks noGrp="1"/>
          </p:cNvSpPr>
          <p:nvPr>
            <p:ph type="dt" sz="half" idx="10"/>
          </p:nvPr>
        </p:nvSpPr>
        <p:spPr/>
        <p:txBody>
          <a:bodyPr/>
          <a:lstStyle/>
          <a:p>
            <a:fld id="{F9B5F27B-E1A2-2146-AB81-23FC2A727B37}" type="datetimeFigureOut">
              <a:rPr lang="en-US" smtClean="0"/>
              <a:t>7/6/22</a:t>
            </a:fld>
            <a:endParaRPr lang="en-US"/>
          </a:p>
        </p:txBody>
      </p:sp>
      <p:sp>
        <p:nvSpPr>
          <p:cNvPr id="3" name="Footer Placeholder 2">
            <a:extLst>
              <a:ext uri="{FF2B5EF4-FFF2-40B4-BE49-F238E27FC236}">
                <a16:creationId xmlns:a16="http://schemas.microsoft.com/office/drawing/2014/main" id="{083FF10F-B6F2-62CE-4C92-E14ACAA531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56FA08-DAE4-E287-AB08-D3DE1D53F458}"/>
              </a:ext>
            </a:extLst>
          </p:cNvPr>
          <p:cNvSpPr>
            <a:spLocks noGrp="1"/>
          </p:cNvSpPr>
          <p:nvPr>
            <p:ph type="sldNum" sz="quarter" idx="12"/>
          </p:nvPr>
        </p:nvSpPr>
        <p:spPr/>
        <p:txBody>
          <a:bodyPr/>
          <a:lstStyle/>
          <a:p>
            <a:fld id="{4195CDF2-41EA-8747-9EE4-C55DF8FA766E}" type="slidenum">
              <a:rPr lang="en-US" smtClean="0"/>
              <a:t>‹#›</a:t>
            </a:fld>
            <a:endParaRPr lang="en-US"/>
          </a:p>
        </p:txBody>
      </p:sp>
    </p:spTree>
    <p:extLst>
      <p:ext uri="{BB962C8B-B14F-4D97-AF65-F5344CB8AC3E}">
        <p14:creationId xmlns:p14="http://schemas.microsoft.com/office/powerpoint/2010/main" val="1656653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69DA-7256-304E-6949-D1E71672CE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33056FC-625E-A967-40A1-BD737F7487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5C4CFC3-6A24-D9E1-D616-3B64F3F9A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63011F-3AFC-5483-3505-468E11F3BA95}"/>
              </a:ext>
            </a:extLst>
          </p:cNvPr>
          <p:cNvSpPr>
            <a:spLocks noGrp="1"/>
          </p:cNvSpPr>
          <p:nvPr>
            <p:ph type="dt" sz="half" idx="10"/>
          </p:nvPr>
        </p:nvSpPr>
        <p:spPr/>
        <p:txBody>
          <a:bodyPr/>
          <a:lstStyle/>
          <a:p>
            <a:fld id="{F9B5F27B-E1A2-2146-AB81-23FC2A727B37}" type="datetimeFigureOut">
              <a:rPr lang="en-US" smtClean="0"/>
              <a:t>7/6/22</a:t>
            </a:fld>
            <a:endParaRPr lang="en-US"/>
          </a:p>
        </p:txBody>
      </p:sp>
      <p:sp>
        <p:nvSpPr>
          <p:cNvPr id="6" name="Footer Placeholder 5">
            <a:extLst>
              <a:ext uri="{FF2B5EF4-FFF2-40B4-BE49-F238E27FC236}">
                <a16:creationId xmlns:a16="http://schemas.microsoft.com/office/drawing/2014/main" id="{9CD938CD-B43F-940E-542A-25C3744A56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A51930-182A-D576-C1F2-3FDA7A7B13EE}"/>
              </a:ext>
            </a:extLst>
          </p:cNvPr>
          <p:cNvSpPr>
            <a:spLocks noGrp="1"/>
          </p:cNvSpPr>
          <p:nvPr>
            <p:ph type="sldNum" sz="quarter" idx="12"/>
          </p:nvPr>
        </p:nvSpPr>
        <p:spPr/>
        <p:txBody>
          <a:bodyPr/>
          <a:lstStyle/>
          <a:p>
            <a:fld id="{4195CDF2-41EA-8747-9EE4-C55DF8FA766E}" type="slidenum">
              <a:rPr lang="en-US" smtClean="0"/>
              <a:t>‹#›</a:t>
            </a:fld>
            <a:endParaRPr lang="en-US"/>
          </a:p>
        </p:txBody>
      </p:sp>
    </p:spTree>
    <p:extLst>
      <p:ext uri="{BB962C8B-B14F-4D97-AF65-F5344CB8AC3E}">
        <p14:creationId xmlns:p14="http://schemas.microsoft.com/office/powerpoint/2010/main" val="2989281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86419-913E-FF7F-CC3A-4731F172CB6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9AC6E90-2EC9-FF29-F286-8E751140C8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D253DE-B5E9-BEC3-F398-1D65C14C8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67338C5-49FD-3622-5524-05B53D9F1F3B}"/>
              </a:ext>
            </a:extLst>
          </p:cNvPr>
          <p:cNvSpPr>
            <a:spLocks noGrp="1"/>
          </p:cNvSpPr>
          <p:nvPr>
            <p:ph type="dt" sz="half" idx="10"/>
          </p:nvPr>
        </p:nvSpPr>
        <p:spPr/>
        <p:txBody>
          <a:bodyPr/>
          <a:lstStyle/>
          <a:p>
            <a:fld id="{F9B5F27B-E1A2-2146-AB81-23FC2A727B37}" type="datetimeFigureOut">
              <a:rPr lang="en-US" smtClean="0"/>
              <a:t>7/6/22</a:t>
            </a:fld>
            <a:endParaRPr lang="en-US"/>
          </a:p>
        </p:txBody>
      </p:sp>
      <p:sp>
        <p:nvSpPr>
          <p:cNvPr id="6" name="Footer Placeholder 5">
            <a:extLst>
              <a:ext uri="{FF2B5EF4-FFF2-40B4-BE49-F238E27FC236}">
                <a16:creationId xmlns:a16="http://schemas.microsoft.com/office/drawing/2014/main" id="{C403DC88-8D99-E32E-6404-BF7C031BC8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8FCEE-3129-0F2D-A4F4-D8D7380E1192}"/>
              </a:ext>
            </a:extLst>
          </p:cNvPr>
          <p:cNvSpPr>
            <a:spLocks noGrp="1"/>
          </p:cNvSpPr>
          <p:nvPr>
            <p:ph type="sldNum" sz="quarter" idx="12"/>
          </p:nvPr>
        </p:nvSpPr>
        <p:spPr/>
        <p:txBody>
          <a:bodyPr/>
          <a:lstStyle/>
          <a:p>
            <a:fld id="{4195CDF2-41EA-8747-9EE4-C55DF8FA766E}" type="slidenum">
              <a:rPr lang="en-US" smtClean="0"/>
              <a:t>‹#›</a:t>
            </a:fld>
            <a:endParaRPr lang="en-US"/>
          </a:p>
        </p:txBody>
      </p:sp>
    </p:spTree>
    <p:extLst>
      <p:ext uri="{BB962C8B-B14F-4D97-AF65-F5344CB8AC3E}">
        <p14:creationId xmlns:p14="http://schemas.microsoft.com/office/powerpoint/2010/main" val="3250626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753920-6DDD-B61D-EBF2-72BC62F0FA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64A1FB4-89CF-AF36-5885-1F641E4F23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B817C0-B826-49A4-D40C-0AFD5DFA53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5F27B-E1A2-2146-AB81-23FC2A727B37}" type="datetimeFigureOut">
              <a:rPr lang="en-US" smtClean="0"/>
              <a:t>7/6/22</a:t>
            </a:fld>
            <a:endParaRPr lang="en-US"/>
          </a:p>
        </p:txBody>
      </p:sp>
      <p:sp>
        <p:nvSpPr>
          <p:cNvPr id="5" name="Footer Placeholder 4">
            <a:extLst>
              <a:ext uri="{FF2B5EF4-FFF2-40B4-BE49-F238E27FC236}">
                <a16:creationId xmlns:a16="http://schemas.microsoft.com/office/drawing/2014/main" id="{7405B56E-C976-63EB-B553-52A0C2AC33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E2E509-9CBC-02A5-FBF9-A27C04861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5CDF2-41EA-8747-9EE4-C55DF8FA766E}" type="slidenum">
              <a:rPr lang="en-US" smtClean="0"/>
              <a:t>‹#›</a:t>
            </a:fld>
            <a:endParaRPr lang="en-US"/>
          </a:p>
        </p:txBody>
      </p:sp>
    </p:spTree>
    <p:extLst>
      <p:ext uri="{BB962C8B-B14F-4D97-AF65-F5344CB8AC3E}">
        <p14:creationId xmlns:p14="http://schemas.microsoft.com/office/powerpoint/2010/main" val="2048537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icon&#10;&#10;Description automatically generated">
            <a:extLst>
              <a:ext uri="{FF2B5EF4-FFF2-40B4-BE49-F238E27FC236}">
                <a16:creationId xmlns:a16="http://schemas.microsoft.com/office/drawing/2014/main" id="{A8EE20E5-A770-3EEB-DABB-0881C120C1F6}"/>
              </a:ext>
            </a:extLst>
          </p:cNvPr>
          <p:cNvPicPr>
            <a:picLocks noChangeAspect="1"/>
          </p:cNvPicPr>
          <p:nvPr/>
        </p:nvPicPr>
        <p:blipFill>
          <a:blip r:embed="rId2"/>
          <a:stretch>
            <a:fillRect/>
          </a:stretch>
        </p:blipFill>
        <p:spPr>
          <a:xfrm>
            <a:off x="1292844" y="5585094"/>
            <a:ext cx="3510140" cy="53907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4872575-83FF-90FF-28BA-232A8CEBFE50}"/>
              </a:ext>
            </a:extLst>
          </p:cNvPr>
          <p:cNvPicPr>
            <a:picLocks noChangeAspect="1"/>
          </p:cNvPicPr>
          <p:nvPr/>
        </p:nvPicPr>
        <p:blipFill>
          <a:blip r:embed="rId3"/>
          <a:stretch>
            <a:fillRect/>
          </a:stretch>
        </p:blipFill>
        <p:spPr>
          <a:xfrm>
            <a:off x="2192816" y="3841433"/>
            <a:ext cx="1552211" cy="1552211"/>
          </a:xfrm>
          <a:prstGeom prst="rect">
            <a:avLst/>
          </a:prstGeom>
        </p:spPr>
      </p:pic>
      <p:pic>
        <p:nvPicPr>
          <p:cNvPr id="4" name="Εικόνα 2" descr="NEW-CoE-SPS.png">
            <a:extLst>
              <a:ext uri="{FF2B5EF4-FFF2-40B4-BE49-F238E27FC236}">
                <a16:creationId xmlns:a16="http://schemas.microsoft.com/office/drawing/2014/main" id="{695D230F-0CC5-7B4B-1264-48D6EF45F7F1}"/>
              </a:ext>
            </a:extLst>
          </p:cNvPr>
          <p:cNvPicPr>
            <a:picLocks noChangeAspect="1"/>
          </p:cNvPicPr>
          <p:nvPr/>
        </p:nvPicPr>
        <p:blipFill>
          <a:blip r:embed="rId4"/>
          <a:stretch>
            <a:fillRect/>
          </a:stretch>
        </p:blipFill>
        <p:spPr>
          <a:xfrm>
            <a:off x="1185827" y="1003366"/>
            <a:ext cx="3724175" cy="2011055"/>
          </a:xfrm>
          <a:prstGeom prst="rect">
            <a:avLst/>
          </a:prstGeom>
        </p:spPr>
      </p:pic>
      <p:sp>
        <p:nvSpPr>
          <p:cNvPr id="22" name="Freeform: Shape 21">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ight Triangle 2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7354FD-44E1-07A2-A3B3-60103C33742F}"/>
              </a:ext>
            </a:extLst>
          </p:cNvPr>
          <p:cNvSpPr>
            <a:spLocks noGrp="1"/>
          </p:cNvSpPr>
          <p:nvPr>
            <p:ph type="ctrTitle"/>
          </p:nvPr>
        </p:nvSpPr>
        <p:spPr>
          <a:xfrm>
            <a:off x="5775961" y="962526"/>
            <a:ext cx="5384800" cy="3210689"/>
          </a:xfrm>
        </p:spPr>
        <p:txBody>
          <a:bodyPr anchor="b">
            <a:normAutofit/>
          </a:bodyPr>
          <a:lstStyle/>
          <a:p>
            <a:pPr algn="l"/>
            <a:r>
              <a:rPr lang="en-US" sz="4500" b="1"/>
              <a:t>“Information Disorder: Understanding propaganda techniques during a war infodemic”</a:t>
            </a:r>
          </a:p>
        </p:txBody>
      </p:sp>
      <p:sp>
        <p:nvSpPr>
          <p:cNvPr id="7" name="TextBox 6">
            <a:extLst>
              <a:ext uri="{FF2B5EF4-FFF2-40B4-BE49-F238E27FC236}">
                <a16:creationId xmlns:a16="http://schemas.microsoft.com/office/drawing/2014/main" id="{D0218007-A5E8-AA54-A614-522960B70E2F}"/>
              </a:ext>
            </a:extLst>
          </p:cNvPr>
          <p:cNvSpPr txBox="1"/>
          <p:nvPr/>
        </p:nvSpPr>
        <p:spPr>
          <a:xfrm>
            <a:off x="3314700" y="61436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41878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0A6BB-6B0B-31F0-1B32-B3633246AAC9}"/>
              </a:ext>
            </a:extLst>
          </p:cNvPr>
          <p:cNvSpPr>
            <a:spLocks noGrp="1"/>
          </p:cNvSpPr>
          <p:nvPr>
            <p:ph type="title"/>
          </p:nvPr>
        </p:nvSpPr>
        <p:spPr>
          <a:xfrm>
            <a:off x="643467" y="1698171"/>
            <a:ext cx="3962061" cy="4516360"/>
          </a:xfrm>
        </p:spPr>
        <p:txBody>
          <a:bodyPr anchor="t">
            <a:normAutofit/>
          </a:bodyPr>
          <a:lstStyle/>
          <a:p>
            <a:r>
              <a:rPr lang="en-US" sz="3300" b="1" i="1"/>
              <a:t>Interpreter</a:t>
            </a:r>
            <a:r>
              <a:rPr lang="en-US" sz="3300"/>
              <a:t>. When the message was received by someone, how did they interpret the message? What action, if any, did they take?</a:t>
            </a:r>
            <a:br>
              <a:rPr lang="en-GB" sz="3300"/>
            </a:br>
            <a:endParaRPr lang="en-US" sz="3300"/>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8BE3705-3442-2F53-CA73-4C8A9772B5D7}"/>
              </a:ext>
            </a:extLst>
          </p:cNvPr>
          <p:cNvSpPr>
            <a:spLocks noGrp="1"/>
          </p:cNvSpPr>
          <p:nvPr>
            <p:ph idx="1"/>
          </p:nvPr>
        </p:nvSpPr>
        <p:spPr>
          <a:xfrm>
            <a:off x="5070020" y="1698170"/>
            <a:ext cx="6478513" cy="4516361"/>
          </a:xfrm>
        </p:spPr>
        <p:txBody>
          <a:bodyPr>
            <a:normAutofit fontScale="77500" lnSpcReduction="20000"/>
          </a:bodyPr>
          <a:lstStyle/>
          <a:p>
            <a:pPr marL="514350" lvl="0" indent="-514350">
              <a:buAutoNum type="arabicPeriod"/>
            </a:pPr>
            <a:r>
              <a:rPr lang="en-US" sz="2400" dirty="0"/>
              <a:t>An ‘audience’ is made up of many individuals, each of which interprets information according to his or her own socio-cultural status, political positions and personal experiences.</a:t>
            </a:r>
          </a:p>
          <a:p>
            <a:pPr marL="514350" lvl="0" indent="-514350">
              <a:buAutoNum type="arabicPeriod"/>
            </a:pPr>
            <a:r>
              <a:rPr lang="en-US" sz="2400" dirty="0"/>
              <a:t>The types of information we consume, and the ways in which we make sense of them, are significantly impacted by our self-identity and the ‘tribes’ we associate with. </a:t>
            </a:r>
          </a:p>
          <a:p>
            <a:pPr marL="514350" lvl="0" indent="-514350">
              <a:buAutoNum type="arabicPeriod"/>
            </a:pPr>
            <a:r>
              <a:rPr lang="en-US" sz="2400" dirty="0"/>
              <a:t>In a world where what we like, comment on and share is visible to our friends, family and colleagues, these 'social' and performative forces are more powerful than ever. </a:t>
            </a:r>
          </a:p>
          <a:p>
            <a:pPr marL="514350" lvl="0" indent="-514350">
              <a:buAutoNum type="arabicPeriod"/>
            </a:pPr>
            <a:r>
              <a:rPr lang="en-US" sz="2400" dirty="0"/>
              <a:t>Evidence suggests that fact-checks do tend to nudge individuals’ knowledge in the direction of the correct information, but it certainly doesn’t replace the mis- or dis-information entirely. </a:t>
            </a:r>
            <a:endParaRPr lang="en-GB" sz="2400" dirty="0"/>
          </a:p>
          <a:p>
            <a:pPr marL="514350" lvl="0" indent="-514350">
              <a:buAutoNum type="arabicPeriod"/>
            </a:pPr>
            <a:r>
              <a:rPr lang="en-US" sz="2400" dirty="0"/>
              <a:t>What the ‘interpreter’ can do with a message highlights how the three elements of information disorder should be considered parts of a potential never-ending cycle.</a:t>
            </a:r>
            <a:endParaRPr lang="en-GB" sz="2400" dirty="0"/>
          </a:p>
          <a:p>
            <a:pPr marL="0" indent="0">
              <a:buNone/>
            </a:pPr>
            <a:endParaRPr lang="en-US" sz="1700" dirty="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44157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bstract background of mesh on pink">
            <a:extLst>
              <a:ext uri="{FF2B5EF4-FFF2-40B4-BE49-F238E27FC236}">
                <a16:creationId xmlns:a16="http://schemas.microsoft.com/office/drawing/2014/main" id="{AFC94B1D-F2D8-02C8-F500-D3FDB4C83DEC}"/>
              </a:ext>
            </a:extLst>
          </p:cNvPr>
          <p:cNvPicPr>
            <a:picLocks noChangeAspect="1"/>
          </p:cNvPicPr>
          <p:nvPr/>
        </p:nvPicPr>
        <p:blipFill rotWithShape="1">
          <a:blip r:embed="rId2"/>
          <a:srcRect l="5884" r="-1" b="-1"/>
          <a:stretch/>
        </p:blipFill>
        <p:spPr>
          <a:xfrm>
            <a:off x="-3047"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8AADC1-EC61-4A23-BF97-2103D1B04B11}"/>
              </a:ext>
            </a:extLst>
          </p:cNvPr>
          <p:cNvSpPr>
            <a:spLocks noGrp="1"/>
          </p:cNvSpPr>
          <p:nvPr>
            <p:ph type="title"/>
          </p:nvPr>
        </p:nvSpPr>
        <p:spPr>
          <a:xfrm>
            <a:off x="7531610" y="365125"/>
            <a:ext cx="3822189" cy="1899912"/>
          </a:xfrm>
        </p:spPr>
        <p:txBody>
          <a:bodyPr>
            <a:normAutofit/>
          </a:bodyPr>
          <a:lstStyle/>
          <a:p>
            <a:r>
              <a:rPr lang="en-US" sz="3400" i="1"/>
              <a:t>Credibility of a message or a source</a:t>
            </a:r>
            <a:br>
              <a:rPr lang="en-GB" sz="3400"/>
            </a:br>
            <a:endParaRPr lang="en-US" sz="3400"/>
          </a:p>
        </p:txBody>
      </p:sp>
      <p:sp>
        <p:nvSpPr>
          <p:cNvPr id="3" name="Content Placeholder 2">
            <a:extLst>
              <a:ext uri="{FF2B5EF4-FFF2-40B4-BE49-F238E27FC236}">
                <a16:creationId xmlns:a16="http://schemas.microsoft.com/office/drawing/2014/main" id="{76530104-382A-04B2-39BE-5FC0F19DF129}"/>
              </a:ext>
            </a:extLst>
          </p:cNvPr>
          <p:cNvSpPr>
            <a:spLocks noGrp="1"/>
          </p:cNvSpPr>
          <p:nvPr>
            <p:ph idx="1"/>
          </p:nvPr>
        </p:nvSpPr>
        <p:spPr>
          <a:xfrm>
            <a:off x="7531610" y="1957388"/>
            <a:ext cx="3822189" cy="4657725"/>
          </a:xfrm>
        </p:spPr>
        <p:txBody>
          <a:bodyPr>
            <a:normAutofit/>
          </a:bodyPr>
          <a:lstStyle/>
          <a:p>
            <a:pPr lvl="0"/>
            <a:r>
              <a:rPr lang="en-US" sz="1600" b="1" i="1" dirty="0"/>
              <a:t>Reputation:</a:t>
            </a:r>
            <a:r>
              <a:rPr lang="en-US" sz="1600" dirty="0"/>
              <a:t> Based on recognition and familiarity.</a:t>
            </a:r>
            <a:endParaRPr lang="en-GB" sz="1600" dirty="0"/>
          </a:p>
          <a:p>
            <a:pPr lvl="0"/>
            <a:r>
              <a:rPr lang="en-US" sz="1600" b="1" i="1" dirty="0"/>
              <a:t>Endorsement:</a:t>
            </a:r>
            <a:r>
              <a:rPr lang="en-US" sz="1600" dirty="0"/>
              <a:t> Whether others find it credible.</a:t>
            </a:r>
            <a:endParaRPr lang="en-GB" sz="1600" dirty="0"/>
          </a:p>
          <a:p>
            <a:pPr lvl="0"/>
            <a:r>
              <a:rPr lang="en-US" sz="1600" b="1" i="1" dirty="0"/>
              <a:t>Consistency:</a:t>
            </a:r>
            <a:r>
              <a:rPr lang="en-US" sz="1600" dirty="0"/>
              <a:t> Whether the message is echoed by multiple sites.</a:t>
            </a:r>
            <a:endParaRPr lang="en-GB" sz="1600" dirty="0"/>
          </a:p>
          <a:p>
            <a:pPr lvl="0"/>
            <a:r>
              <a:rPr lang="en-US" sz="1600" b="1" i="1" dirty="0"/>
              <a:t>Expectancy violation:</a:t>
            </a:r>
            <a:r>
              <a:rPr lang="en-US" sz="1600" dirty="0"/>
              <a:t> Whether a website looks and behaves in the expected manner.</a:t>
            </a:r>
            <a:endParaRPr lang="en-GB" sz="1600" dirty="0"/>
          </a:p>
          <a:p>
            <a:pPr lvl="0"/>
            <a:r>
              <a:rPr lang="en-US" sz="1600" b="1" i="1" dirty="0"/>
              <a:t>Self-confirmation:</a:t>
            </a:r>
            <a:r>
              <a:rPr lang="en-US" sz="1600" dirty="0"/>
              <a:t> Whether a message confirms one’s beliefs.</a:t>
            </a:r>
            <a:endParaRPr lang="en-GB" sz="1600" dirty="0"/>
          </a:p>
          <a:p>
            <a:pPr lvl="0"/>
            <a:r>
              <a:rPr lang="en-US" sz="1600" b="1" i="1" dirty="0"/>
              <a:t>Persuasive intent:</a:t>
            </a:r>
            <a:r>
              <a:rPr lang="en-US" sz="1600" dirty="0"/>
              <a:t> The intent of the source in creating the message.</a:t>
            </a:r>
            <a:endParaRPr lang="en-GB" sz="1600" dirty="0"/>
          </a:p>
          <a:p>
            <a:pPr marL="0" indent="0">
              <a:buNone/>
            </a:pPr>
            <a:endParaRPr lang="en-US" sz="1600" dirty="0"/>
          </a:p>
        </p:txBody>
      </p:sp>
    </p:spTree>
    <p:extLst>
      <p:ext uri="{BB962C8B-B14F-4D97-AF65-F5344CB8AC3E}">
        <p14:creationId xmlns:p14="http://schemas.microsoft.com/office/powerpoint/2010/main" val="4044777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3930B126-B734-5763-434F-461C8537292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8" y="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4A42F9-4536-A9C9-8213-2FFF7306DD6E}"/>
              </a:ext>
            </a:extLst>
          </p:cNvPr>
          <p:cNvSpPr>
            <a:spLocks noGrp="1"/>
          </p:cNvSpPr>
          <p:nvPr>
            <p:ph type="ctrTitle"/>
          </p:nvPr>
        </p:nvSpPr>
        <p:spPr>
          <a:xfrm>
            <a:off x="1063751" y="1225663"/>
            <a:ext cx="10058400"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rPr>
              <a:t>The Psychology of Processing Information </a:t>
            </a:r>
            <a:br>
              <a:rPr lang="en-GB" sz="5200" b="1" dirty="0">
                <a:solidFill>
                  <a:srgbClr val="FFFFFF"/>
                </a:solidFill>
              </a:rPr>
            </a:br>
            <a:endParaRPr lang="en-US" sz="5200" dirty="0">
              <a:solidFill>
                <a:srgbClr val="FFFFFF"/>
              </a:solidFill>
            </a:endParaRPr>
          </a:p>
        </p:txBody>
      </p:sp>
    </p:spTree>
    <p:extLst>
      <p:ext uri="{BB962C8B-B14F-4D97-AF65-F5344CB8AC3E}">
        <p14:creationId xmlns:p14="http://schemas.microsoft.com/office/powerpoint/2010/main" val="218402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01815E-195F-3E67-5966-D6D9E98FE197}"/>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a:solidFill>
                  <a:srgbClr val="FFFFFF"/>
                </a:solidFill>
              </a:rPr>
              <a:t>RUSSIA TODAY</a:t>
            </a:r>
            <a:br>
              <a:rPr lang="en-US" sz="3000">
                <a:solidFill>
                  <a:srgbClr val="FFFFFF"/>
                </a:solidFill>
              </a:rPr>
            </a:br>
            <a:endParaRPr lang="en-US" sz="3000">
              <a:solidFill>
                <a:srgbClr val="FFFFFF"/>
              </a:solidFill>
            </a:endParaRP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screenshot, newspaper&#10;&#10;Description automatically generated">
            <a:extLst>
              <a:ext uri="{FF2B5EF4-FFF2-40B4-BE49-F238E27FC236}">
                <a16:creationId xmlns:a16="http://schemas.microsoft.com/office/drawing/2014/main" id="{180B9792-541F-96F4-6E66-3F7B38C86ACD}"/>
              </a:ext>
            </a:extLst>
          </p:cNvPr>
          <p:cNvPicPr>
            <a:picLocks noChangeAspect="1"/>
          </p:cNvPicPr>
          <p:nvPr/>
        </p:nvPicPr>
        <p:blipFill>
          <a:blip r:embed="rId2"/>
          <a:stretch>
            <a:fillRect/>
          </a:stretch>
        </p:blipFill>
        <p:spPr>
          <a:xfrm>
            <a:off x="1310560" y="2426818"/>
            <a:ext cx="3497931"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erson wearing glasses&#10;&#10;Description automatically generated with medium confidence">
            <a:extLst>
              <a:ext uri="{FF2B5EF4-FFF2-40B4-BE49-F238E27FC236}">
                <a16:creationId xmlns:a16="http://schemas.microsoft.com/office/drawing/2014/main" id="{62CF1B8B-C693-BC0A-372C-E23659CD5A79}"/>
              </a:ext>
            </a:extLst>
          </p:cNvPr>
          <p:cNvPicPr>
            <a:picLocks noGrp="1" noChangeAspect="1"/>
          </p:cNvPicPr>
          <p:nvPr>
            <p:ph idx="1"/>
          </p:nvPr>
        </p:nvPicPr>
        <p:blipFill>
          <a:blip r:embed="rId3"/>
          <a:stretch>
            <a:fillRect/>
          </a:stretch>
        </p:blipFill>
        <p:spPr>
          <a:xfrm>
            <a:off x="6634849" y="2426818"/>
            <a:ext cx="5076364" cy="3997637"/>
          </a:xfrm>
          <a:prstGeom prst="rect">
            <a:avLst/>
          </a:prstGeom>
        </p:spPr>
      </p:pic>
    </p:spTree>
    <p:extLst>
      <p:ext uri="{BB962C8B-B14F-4D97-AF65-F5344CB8AC3E}">
        <p14:creationId xmlns:p14="http://schemas.microsoft.com/office/powerpoint/2010/main" val="213447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AF186-8544-459F-DF13-4CB1CFCE83FB}"/>
              </a:ext>
            </a:extLst>
          </p:cNvPr>
          <p:cNvSpPr>
            <a:spLocks noGrp="1"/>
          </p:cNvSpPr>
          <p:nvPr>
            <p:ph type="title"/>
          </p:nvPr>
        </p:nvSpPr>
        <p:spPr>
          <a:xfrm>
            <a:off x="686834" y="1153572"/>
            <a:ext cx="3200400" cy="4461163"/>
          </a:xfrm>
        </p:spPr>
        <p:txBody>
          <a:bodyPr>
            <a:normAutofit/>
          </a:bodyPr>
          <a:lstStyle/>
          <a:p>
            <a:r>
              <a:rPr lang="en-US" b="1">
                <a:solidFill>
                  <a:srgbClr val="FFFFFF"/>
                </a:solidFill>
              </a:rPr>
              <a:t>How to detect bias in the news</a:t>
            </a:r>
            <a:br>
              <a:rPr lang="en-GB">
                <a:solidFill>
                  <a:srgbClr val="FFFFFF"/>
                </a:solidFill>
              </a:rPr>
            </a:b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D3FDDE5-6831-73A9-EEEE-9DE7A65262D3}"/>
              </a:ext>
            </a:extLst>
          </p:cNvPr>
          <p:cNvSpPr>
            <a:spLocks noGrp="1"/>
          </p:cNvSpPr>
          <p:nvPr>
            <p:ph idx="1"/>
          </p:nvPr>
        </p:nvSpPr>
        <p:spPr>
          <a:xfrm>
            <a:off x="4361793" y="115614"/>
            <a:ext cx="7746123" cy="6423298"/>
          </a:xfrm>
        </p:spPr>
        <p:txBody>
          <a:bodyPr anchor="ctr">
            <a:normAutofit fontScale="62500" lnSpcReduction="20000"/>
          </a:bodyPr>
          <a:lstStyle/>
          <a:p>
            <a:pPr marL="0" lvl="0" indent="0">
              <a:buNone/>
            </a:pPr>
            <a:r>
              <a:rPr lang="en-US" sz="1900" i="1" dirty="0"/>
              <a:t>Bias through selection and omission </a:t>
            </a:r>
            <a:endParaRPr lang="en-GB" sz="1900" dirty="0"/>
          </a:p>
          <a:p>
            <a:r>
              <a:rPr lang="en-US" sz="1900" dirty="0"/>
              <a:t>An editor can express a bias by choosing to use or not to use a specific news item. This has a significant impact on what audiences think is important. Within any given story, some details can be ignored, and other included, to give readers a different opinion about the events reported. The biggest bias is always towards what journalists see as being “newsworthy” – but this question is always political, even if it isn’t seen that way.   </a:t>
            </a:r>
            <a:endParaRPr lang="en-GB" sz="1900" dirty="0"/>
          </a:p>
          <a:p>
            <a:pPr marL="0" lvl="0" indent="0">
              <a:buNone/>
            </a:pPr>
            <a:r>
              <a:rPr lang="en-US" sz="1900" i="1" dirty="0"/>
              <a:t>Bias through placement </a:t>
            </a:r>
            <a:endParaRPr lang="en-GB" sz="1900" dirty="0"/>
          </a:p>
          <a:p>
            <a:r>
              <a:rPr lang="en-US" sz="1900" dirty="0"/>
              <a:t>Readers judge first-page-stories to be more significant that those buried in the back. What section a story appears in matters too. Bias through placement can also happen when a story is placed near something else. Putting a news story next to an opinion article on the same topic, changes how we read it. How the story is organized is also significant (e.g. inverted pyramid style). </a:t>
            </a:r>
            <a:endParaRPr lang="en-GB" sz="1900" dirty="0"/>
          </a:p>
          <a:p>
            <a:pPr marL="0" lvl="0" indent="0">
              <a:buNone/>
            </a:pPr>
            <a:r>
              <a:rPr lang="en-US" sz="1900" i="1" dirty="0"/>
              <a:t>Bias by headline</a:t>
            </a:r>
            <a:endParaRPr lang="en-GB" sz="1900" dirty="0"/>
          </a:p>
          <a:p>
            <a:r>
              <a:rPr lang="en-US" sz="1900" dirty="0"/>
              <a:t>Many people read only the headlines of a news item. Headlines can </a:t>
            </a:r>
            <a:r>
              <a:rPr lang="en-US" sz="1900" dirty="0" err="1"/>
              <a:t>summarise</a:t>
            </a:r>
            <a:r>
              <a:rPr lang="en-US" sz="1900" dirty="0"/>
              <a:t> as well as present carefully hidden bias and prejudices. They can express approval or condemnation. Even when a story avoids significant bias, because headlines are shorter they often give a much simpler and more biased picture. </a:t>
            </a:r>
            <a:endParaRPr lang="en-GB" sz="1900" dirty="0"/>
          </a:p>
          <a:p>
            <a:pPr marL="0" lvl="0" indent="0">
              <a:buNone/>
            </a:pPr>
            <a:r>
              <a:rPr lang="en-US" sz="1900" i="1" dirty="0"/>
              <a:t>Bias by photos, captions and camera angles</a:t>
            </a:r>
            <a:endParaRPr lang="en-GB" sz="1900" dirty="0"/>
          </a:p>
          <a:p>
            <a:r>
              <a:rPr lang="en-US" sz="1900" dirty="0"/>
              <a:t>The selected audiovisual material accompanying a news item are also potential sources of bias.  </a:t>
            </a:r>
            <a:endParaRPr lang="en-GB" sz="1900" dirty="0"/>
          </a:p>
          <a:p>
            <a:pPr marL="0" lvl="0" indent="0">
              <a:buNone/>
            </a:pPr>
            <a:r>
              <a:rPr lang="en-US" sz="1900" i="1" dirty="0"/>
              <a:t>Bias by word choice</a:t>
            </a:r>
            <a:endParaRPr lang="en-GB" sz="1900" dirty="0"/>
          </a:p>
          <a:p>
            <a:r>
              <a:rPr lang="en-US" sz="1900" dirty="0"/>
              <a:t>What words are used to in a story has a major effect on how we read it, e.g., metaphors that provoke emotional reactions, passive voice, the selection of action verbs, the way a person or a group is described. </a:t>
            </a:r>
            <a:endParaRPr lang="en-GB" sz="1900" dirty="0"/>
          </a:p>
          <a:p>
            <a:pPr marL="0" lvl="0" indent="0">
              <a:buNone/>
            </a:pPr>
            <a:r>
              <a:rPr lang="en-US" sz="1900" i="1" dirty="0"/>
              <a:t>Bias by source and quote </a:t>
            </a:r>
            <a:endParaRPr lang="en-GB" sz="1900" dirty="0"/>
          </a:p>
          <a:p>
            <a:r>
              <a:rPr lang="en-US" sz="1900" dirty="0"/>
              <a:t>Always consider where the news item “comes from”. In social media, “source hacking” manipulates treading topics or creates a fake controversy. You should always consider who is quoted. It’s important to look past a single story: most news outlets quote men more often than women overall, and white people more than non-white people. </a:t>
            </a:r>
            <a:endParaRPr lang="en-GB" sz="1900" dirty="0"/>
          </a:p>
          <a:p>
            <a:pPr marL="0" lvl="0" indent="0">
              <a:buNone/>
            </a:pPr>
            <a:r>
              <a:rPr lang="en-US" sz="1900" i="1" dirty="0"/>
              <a:t>Bias through false balance </a:t>
            </a:r>
            <a:endParaRPr lang="en-GB" sz="1900" dirty="0"/>
          </a:p>
          <a:p>
            <a:r>
              <a:rPr lang="en-US" sz="1900" dirty="0"/>
              <a:t>It’s important for news articles to give both sides of a story. </a:t>
            </a:r>
            <a:endParaRPr lang="en-GB" sz="1900" dirty="0"/>
          </a:p>
          <a:p>
            <a:pPr marL="0" lvl="0" indent="0">
              <a:buNone/>
            </a:pPr>
            <a:r>
              <a:rPr lang="en-US" sz="1900" i="1" dirty="0"/>
              <a:t>Bias through statistics </a:t>
            </a:r>
            <a:endParaRPr lang="en-GB" sz="1900" dirty="0"/>
          </a:p>
          <a:p>
            <a:r>
              <a:rPr lang="en-US" sz="1900" dirty="0"/>
              <a:t>Many news stories include statistics where can be bias in which statistics are included and how these statistics are interpreted. </a:t>
            </a:r>
          </a:p>
          <a:p>
            <a:endParaRPr lang="en-US" sz="900" dirty="0"/>
          </a:p>
          <a:p>
            <a:pPr marL="0" indent="0">
              <a:buNone/>
            </a:pPr>
            <a:r>
              <a:rPr lang="en-US" sz="900" dirty="0"/>
              <a:t>(adapted from </a:t>
            </a:r>
            <a:r>
              <a:rPr lang="en-US" sz="900" dirty="0" err="1"/>
              <a:t>Newskit</a:t>
            </a:r>
            <a:r>
              <a:rPr lang="en-US" sz="900" dirty="0"/>
              <a:t>: A Consumers Guide to News Media)</a:t>
            </a:r>
            <a:endParaRPr lang="en-GB" sz="900" dirty="0"/>
          </a:p>
          <a:p>
            <a:endParaRPr lang="en-US" sz="900" dirty="0"/>
          </a:p>
        </p:txBody>
      </p:sp>
    </p:spTree>
    <p:extLst>
      <p:ext uri="{BB962C8B-B14F-4D97-AF65-F5344CB8AC3E}">
        <p14:creationId xmlns:p14="http://schemas.microsoft.com/office/powerpoint/2010/main" val="4180643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B92DDFE-1234-F0AC-D490-D6FB668B1E03}"/>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Identifying the Actors</a:t>
            </a:r>
          </a:p>
        </p:txBody>
      </p:sp>
    </p:spTree>
    <p:extLst>
      <p:ext uri="{BB962C8B-B14F-4D97-AF65-F5344CB8AC3E}">
        <p14:creationId xmlns:p14="http://schemas.microsoft.com/office/powerpoint/2010/main" val="120416009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E547DF-8747-ED97-345B-38B650B0D52A}"/>
              </a:ext>
            </a:extLst>
          </p:cNvPr>
          <p:cNvSpPr>
            <a:spLocks noGrp="1"/>
          </p:cNvSpPr>
          <p:nvPr>
            <p:ph type="title"/>
          </p:nvPr>
        </p:nvSpPr>
        <p:spPr>
          <a:xfrm>
            <a:off x="381019" y="640663"/>
            <a:ext cx="3429000" cy="1719072"/>
          </a:xfrm>
        </p:spPr>
        <p:txBody>
          <a:bodyPr vert="horz" lIns="91440" tIns="45720" rIns="91440" bIns="45720" rtlCol="0" anchor="b">
            <a:normAutofit/>
          </a:bodyPr>
          <a:lstStyle/>
          <a:p>
            <a:r>
              <a:rPr lang="en-US" sz="3400" b="1" kern="1200" dirty="0">
                <a:solidFill>
                  <a:schemeClr val="tx1"/>
                </a:solidFill>
                <a:latin typeface="+mj-lt"/>
                <a:ea typeface="+mj-ea"/>
                <a:cs typeface="+mj-cs"/>
              </a:rPr>
              <a:t>Info Disorder: Three elements in understanding it</a:t>
            </a:r>
            <a:endParaRPr lang="en-US" sz="3400"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B9DB90C-48E1-B595-74DF-3F1267AF6931}"/>
              </a:ext>
            </a:extLst>
          </p:cNvPr>
          <p:cNvSpPr txBox="1"/>
          <p:nvPr/>
        </p:nvSpPr>
        <p:spPr>
          <a:xfrm>
            <a:off x="544205" y="6325299"/>
            <a:ext cx="11561064" cy="670542"/>
          </a:xfrm>
          <a:prstGeom prst="rect">
            <a:avLst/>
          </a:prstGeom>
        </p:spPr>
        <p:txBody>
          <a:bodyPr vert="horz" lIns="91440" tIns="45720" rIns="91440" bIns="45720" rtlCol="0" anchor="t">
            <a:normAutofit fontScale="92500" lnSpcReduction="10000"/>
          </a:bodyPr>
          <a:lstStyle/>
          <a:p>
            <a:pPr indent="-228600">
              <a:lnSpc>
                <a:spcPct val="90000"/>
              </a:lnSpc>
              <a:spcAft>
                <a:spcPts val="600"/>
              </a:spcAft>
              <a:buFont typeface="Arial" panose="020B0604020202020204" pitchFamily="34" charset="0"/>
              <a:buChar char="•"/>
            </a:pPr>
            <a:r>
              <a:rPr lang="en-US" sz="2200" dirty="0"/>
              <a:t>Figure 1: Questions to ask about each element of an example of information disorder (Claire Wardle, First Draft, 2017).</a:t>
            </a:r>
          </a:p>
          <a:p>
            <a:pPr indent="-228600">
              <a:lnSpc>
                <a:spcPct val="90000"/>
              </a:lnSpc>
              <a:spcAft>
                <a:spcPts val="600"/>
              </a:spcAft>
              <a:buFont typeface="Arial" panose="020B0604020202020204" pitchFamily="34" charset="0"/>
              <a:buChar char="•"/>
            </a:pPr>
            <a:endParaRPr lang="en-US" sz="2200" dirty="0"/>
          </a:p>
        </p:txBody>
      </p:sp>
      <p:pic>
        <p:nvPicPr>
          <p:cNvPr id="4" name="Content Placeholder 3" descr="A picture containing website&#10;&#10;Description automatically generated">
            <a:extLst>
              <a:ext uri="{FF2B5EF4-FFF2-40B4-BE49-F238E27FC236}">
                <a16:creationId xmlns:a16="http://schemas.microsoft.com/office/drawing/2014/main" id="{B9AA5992-9654-D987-ECEF-3298FBC08A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062984" y="1371016"/>
            <a:ext cx="8129016" cy="4816442"/>
          </a:xfrm>
          <a:prstGeom prst="rect">
            <a:avLst/>
          </a:prstGeom>
          <a:noFill/>
        </p:spPr>
      </p:pic>
    </p:spTree>
    <p:extLst>
      <p:ext uri="{BB962C8B-B14F-4D97-AF65-F5344CB8AC3E}">
        <p14:creationId xmlns:p14="http://schemas.microsoft.com/office/powerpoint/2010/main" val="3202085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2478B9-73C8-DE16-6BC5-4D3FA830E763}"/>
              </a:ext>
            </a:extLst>
          </p:cNvPr>
          <p:cNvSpPr>
            <a:spLocks noGrp="1"/>
          </p:cNvSpPr>
          <p:nvPr>
            <p:ph type="title"/>
          </p:nvPr>
        </p:nvSpPr>
        <p:spPr>
          <a:xfrm>
            <a:off x="643467" y="321734"/>
            <a:ext cx="10905066" cy="1135737"/>
          </a:xfrm>
        </p:spPr>
        <p:txBody>
          <a:bodyPr>
            <a:normAutofit/>
          </a:bodyPr>
          <a:lstStyle/>
          <a:p>
            <a:r>
              <a:rPr lang="en-US" sz="2500" b="1" i="1" dirty="0"/>
              <a:t>Agent:</a:t>
            </a:r>
            <a:r>
              <a:rPr lang="en-US" sz="2500" dirty="0"/>
              <a:t> Who were the ‘agents’ that created, produced and distributed the example, and what was their motivation?</a:t>
            </a:r>
            <a:br>
              <a:rPr lang="en-GB" sz="2500" dirty="0"/>
            </a:br>
            <a:endParaRPr lang="en-US" sz="2500" dirty="0"/>
          </a:p>
        </p:txBody>
      </p:sp>
      <p:sp>
        <p:nvSpPr>
          <p:cNvPr id="3" name="Content Placeholder 2">
            <a:extLst>
              <a:ext uri="{FF2B5EF4-FFF2-40B4-BE49-F238E27FC236}">
                <a16:creationId xmlns:a16="http://schemas.microsoft.com/office/drawing/2014/main" id="{1563D921-92CB-8EF0-C39C-57D8A7B1F21F}"/>
              </a:ext>
            </a:extLst>
          </p:cNvPr>
          <p:cNvSpPr>
            <a:spLocks noGrp="1"/>
          </p:cNvSpPr>
          <p:nvPr>
            <p:ph idx="1"/>
          </p:nvPr>
        </p:nvSpPr>
        <p:spPr>
          <a:xfrm>
            <a:off x="643467" y="1577515"/>
            <a:ext cx="10905066" cy="4393982"/>
          </a:xfrm>
        </p:spPr>
        <p:txBody>
          <a:bodyPr>
            <a:normAutofit fontScale="92500" lnSpcReduction="20000"/>
          </a:bodyPr>
          <a:lstStyle/>
          <a:p>
            <a:r>
              <a:rPr lang="en-US" sz="2000" dirty="0"/>
              <a:t>Agents are involved in all three phases of the information chain – creation, production and distribution – and have various motivations. Importantly, the characteristics of agents can vary from phase to phase. We suggest </a:t>
            </a:r>
            <a:r>
              <a:rPr lang="en-US" sz="2000" b="1" dirty="0"/>
              <a:t>seven questions</a:t>
            </a:r>
            <a:r>
              <a:rPr lang="en-US" sz="2000" dirty="0"/>
              <a:t> to ask about an agent:</a:t>
            </a:r>
            <a:endParaRPr lang="en-GB" sz="2000" dirty="0"/>
          </a:p>
          <a:p>
            <a:pPr marL="514350" lvl="0" indent="-514350">
              <a:buAutoNum type="arabicPeriod"/>
            </a:pPr>
            <a:r>
              <a:rPr lang="en-US" sz="2000" i="1" dirty="0"/>
              <a:t>What type of actor are they?</a:t>
            </a:r>
            <a:r>
              <a:rPr lang="en-US" sz="2000" dirty="0"/>
              <a:t> Agents can be official, like intelligence services, political parties, and news organizations. They can also be unofficial, like groups of citizens that have become evangelized about.</a:t>
            </a:r>
            <a:endParaRPr lang="en-GB" sz="2000" dirty="0"/>
          </a:p>
          <a:p>
            <a:pPr marL="514350" lvl="0" indent="-514350">
              <a:buAutoNum type="arabicPeriod"/>
            </a:pPr>
            <a:r>
              <a:rPr lang="en-US" sz="2000" i="1" dirty="0"/>
              <a:t>How organized are they?</a:t>
            </a:r>
            <a:r>
              <a:rPr lang="en-US" sz="2000" dirty="0"/>
              <a:t> Agents can work individually, in longstanding, tightly-organized organizations (e.g., PR firms or lobbying groups) or in impromptu groups organized around common interests.</a:t>
            </a:r>
            <a:endParaRPr lang="en-GB" sz="2000" dirty="0"/>
          </a:p>
          <a:p>
            <a:pPr marL="514350" lvl="0" indent="-514350">
              <a:buAutoNum type="arabicPeriod"/>
            </a:pPr>
            <a:r>
              <a:rPr lang="en-US" sz="2000" i="1" dirty="0"/>
              <a:t>What are their motivations?</a:t>
            </a:r>
            <a:r>
              <a:rPr lang="en-US" sz="2000" dirty="0"/>
              <a:t> There are four potential motivating factors: political, financial, social and psychological</a:t>
            </a:r>
            <a:endParaRPr lang="en-GB" sz="2000" dirty="0"/>
          </a:p>
          <a:p>
            <a:pPr marL="514350" lvl="0" indent="-514350">
              <a:buAutoNum type="arabicPeriod"/>
            </a:pPr>
            <a:r>
              <a:rPr lang="en-US" sz="2000" i="1" dirty="0"/>
              <a:t>Which audiences to they intend to reach?</a:t>
            </a:r>
            <a:r>
              <a:rPr lang="en-US" sz="2000" dirty="0"/>
              <a:t> Different agents might have different audiences in mind. These audiences can vary from an organization’s internal mailing lists or consumers, to social groups based on socioeconomic characteristics, to an entire society.</a:t>
            </a:r>
            <a:endParaRPr lang="en-GB" sz="2000" dirty="0"/>
          </a:p>
          <a:p>
            <a:pPr marL="514350" lvl="0" indent="-514350">
              <a:buAutoNum type="arabicPeriod"/>
            </a:pPr>
            <a:r>
              <a:rPr lang="en-US" sz="2000" i="1" dirty="0"/>
              <a:t>Is the agent using automated technology? </a:t>
            </a:r>
            <a:endParaRPr lang="en-GB" sz="2000" dirty="0"/>
          </a:p>
          <a:p>
            <a:pPr marL="514350" lvl="0" indent="-514350">
              <a:buAutoNum type="arabicPeriod"/>
            </a:pPr>
            <a:r>
              <a:rPr lang="en-US" sz="2000" i="1" dirty="0"/>
              <a:t>Do they intend to mislead?</a:t>
            </a:r>
            <a:r>
              <a:rPr lang="en-US" sz="2000" dirty="0"/>
              <a:t> The agent may or may not intend to deliberately mislead the target audience.</a:t>
            </a:r>
            <a:endParaRPr lang="en-GB" sz="2000" dirty="0"/>
          </a:p>
          <a:p>
            <a:pPr marL="514350" lvl="0" indent="-514350">
              <a:buAutoNum type="arabicPeriod"/>
            </a:pPr>
            <a:r>
              <a:rPr lang="en-US" sz="2000" i="1" dirty="0"/>
              <a:t>Do they intend to harm?</a:t>
            </a:r>
            <a:r>
              <a:rPr lang="en-US" sz="2000" dirty="0"/>
              <a:t> The agent may or may not intend deliberately to cause harm.</a:t>
            </a:r>
            <a:endParaRPr lang="en-GB" sz="2000" dirty="0"/>
          </a:p>
          <a:p>
            <a:endParaRPr lang="en-US" sz="1700" dirty="0"/>
          </a:p>
        </p:txBody>
      </p:sp>
      <p:sp>
        <p:nvSpPr>
          <p:cNvPr id="18"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19595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3BEDB9-3F20-A15C-7C05-015E72AD2FEF}"/>
              </a:ext>
            </a:extLst>
          </p:cNvPr>
          <p:cNvSpPr>
            <a:spLocks noGrp="1"/>
          </p:cNvSpPr>
          <p:nvPr>
            <p:ph type="title"/>
          </p:nvPr>
        </p:nvSpPr>
        <p:spPr>
          <a:xfrm>
            <a:off x="838200" y="365125"/>
            <a:ext cx="10515600" cy="1325563"/>
          </a:xfrm>
        </p:spPr>
        <p:txBody>
          <a:bodyPr>
            <a:normAutofit/>
          </a:bodyPr>
          <a:lstStyle/>
          <a:p>
            <a:r>
              <a:rPr lang="en-US" sz="2600"/>
              <a:t>Motivations: Four potential motivating factors for creating dis-information</a:t>
            </a:r>
            <a:br>
              <a:rPr lang="en-GB" sz="2600"/>
            </a:br>
            <a:endParaRPr lang="en-US" sz="26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8709E7-F060-BDB0-1931-061BF99F0D81}"/>
              </a:ext>
            </a:extLst>
          </p:cNvPr>
          <p:cNvSpPr>
            <a:spLocks noGrp="1"/>
          </p:cNvSpPr>
          <p:nvPr>
            <p:ph idx="1"/>
          </p:nvPr>
        </p:nvSpPr>
        <p:spPr>
          <a:xfrm>
            <a:off x="838200" y="1929384"/>
            <a:ext cx="10515600" cy="4251960"/>
          </a:xfrm>
        </p:spPr>
        <p:txBody>
          <a:bodyPr>
            <a:normAutofit/>
          </a:bodyPr>
          <a:lstStyle/>
          <a:p>
            <a:r>
              <a:rPr lang="en-US" sz="2200" b="1" i="1" dirty="0"/>
              <a:t>Financial:</a:t>
            </a:r>
            <a:r>
              <a:rPr lang="en-US" sz="2200" dirty="0"/>
              <a:t> Profiting from information disorder through advertising. Some of those who produce or distribute dis-information may do so merely for financial gain, as in the case of PR firms and fabricated news outlets.  </a:t>
            </a:r>
            <a:endParaRPr lang="en-GB" sz="2200" dirty="0"/>
          </a:p>
          <a:p>
            <a:r>
              <a:rPr lang="en-US" sz="2200" b="1" i="1" dirty="0"/>
              <a:t>Political: </a:t>
            </a:r>
            <a:r>
              <a:rPr lang="en-US" sz="2200" dirty="0"/>
              <a:t>Discrediting a political candidate in an election and other attempts to influence public opinion. East </a:t>
            </a:r>
            <a:r>
              <a:rPr lang="en-US" sz="2200" dirty="0" err="1"/>
              <a:t>StratCom</a:t>
            </a:r>
            <a:r>
              <a:rPr lang="en-US" sz="2200" dirty="0"/>
              <a:t> Task Force explains that “the dis-information campaign is a non-military measure for achieving political goals.</a:t>
            </a:r>
            <a:r>
              <a:rPr lang="en-GB" sz="2200" dirty="0"/>
              <a:t> </a:t>
            </a:r>
          </a:p>
          <a:p>
            <a:r>
              <a:rPr lang="en-US" sz="2200" b="1" i="1" dirty="0"/>
              <a:t>Social:</a:t>
            </a:r>
            <a:r>
              <a:rPr lang="en-US" sz="2200" dirty="0"/>
              <a:t> Connecting with a certain group online or off.</a:t>
            </a:r>
            <a:endParaRPr lang="en-GB" sz="2200" dirty="0"/>
          </a:p>
          <a:p>
            <a:r>
              <a:rPr lang="en-US" sz="2200" b="1" i="1" dirty="0"/>
              <a:t>Psychological: </a:t>
            </a:r>
            <a:r>
              <a:rPr lang="en-US" sz="2200" dirty="0"/>
              <a:t>Seeking prestige or reinforcement.</a:t>
            </a:r>
            <a:endParaRPr lang="en-GB" sz="2200" dirty="0"/>
          </a:p>
          <a:p>
            <a:endParaRPr lang="en-US" sz="2200" dirty="0"/>
          </a:p>
        </p:txBody>
      </p:sp>
    </p:spTree>
    <p:extLst>
      <p:ext uri="{BB962C8B-B14F-4D97-AF65-F5344CB8AC3E}">
        <p14:creationId xmlns:p14="http://schemas.microsoft.com/office/powerpoint/2010/main" val="3834025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263E-67F8-6A59-7F8B-744E93712DD4}"/>
              </a:ext>
            </a:extLst>
          </p:cNvPr>
          <p:cNvSpPr>
            <a:spLocks noGrp="1"/>
          </p:cNvSpPr>
          <p:nvPr>
            <p:ph type="title"/>
          </p:nvPr>
        </p:nvSpPr>
        <p:spPr>
          <a:xfrm>
            <a:off x="1653364" y="184746"/>
            <a:ext cx="9367203" cy="1188720"/>
          </a:xfrm>
        </p:spPr>
        <p:txBody>
          <a:bodyPr>
            <a:noAutofit/>
          </a:bodyPr>
          <a:lstStyle/>
          <a:p>
            <a:r>
              <a:rPr lang="en-US" sz="2800" b="1" i="1" dirty="0"/>
              <a:t>Message:</a:t>
            </a:r>
            <a:r>
              <a:rPr lang="en-US" sz="2800" dirty="0"/>
              <a:t> What type of message was it? What format did it take? What were the characteristics?</a:t>
            </a:r>
            <a:br>
              <a:rPr lang="en-GB" sz="2800" dirty="0"/>
            </a:br>
            <a:endParaRPr lang="en-US" sz="2800"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CAC7608-5B58-6109-FACD-F94FC86DF808}"/>
              </a:ext>
            </a:extLst>
          </p:cNvPr>
          <p:cNvSpPr>
            <a:spLocks noGrp="1"/>
          </p:cNvSpPr>
          <p:nvPr>
            <p:ph idx="1"/>
          </p:nvPr>
        </p:nvSpPr>
        <p:spPr>
          <a:xfrm>
            <a:off x="1653363" y="1695372"/>
            <a:ext cx="9367204" cy="5162628"/>
          </a:xfrm>
        </p:spPr>
        <p:txBody>
          <a:bodyPr anchor="t">
            <a:normAutofit fontScale="85000" lnSpcReduction="20000"/>
          </a:bodyPr>
          <a:lstStyle/>
          <a:p>
            <a:pPr marL="514350" lvl="0" indent="-514350">
              <a:buFont typeface="+mj-lt"/>
              <a:buAutoNum type="arabicPeriod"/>
            </a:pPr>
            <a:r>
              <a:rPr lang="en-US" sz="1800" i="1" dirty="0"/>
              <a:t>How durable is the message?</a:t>
            </a:r>
            <a:r>
              <a:rPr lang="en-US" sz="1800" dirty="0"/>
              <a:t> Some messages are designed to stay relevant and impactful for the long term (throughout an entire war or in perpetuity). Others are designed for the short term (during an election) or just one moment, as in the case of an individual message during a breaking news event.</a:t>
            </a:r>
            <a:endParaRPr lang="en-GB" sz="1800" dirty="0"/>
          </a:p>
          <a:p>
            <a:pPr marL="514350" lvl="0" indent="-514350">
              <a:buFont typeface="+mj-lt"/>
              <a:buAutoNum type="arabicPeriod"/>
            </a:pPr>
            <a:r>
              <a:rPr lang="en-US" sz="1800" i="1" dirty="0"/>
              <a:t>How accurate is the message? </a:t>
            </a:r>
            <a:r>
              <a:rPr lang="en-US" sz="1800" dirty="0"/>
              <a:t>The accuracy of a message is also important to examine. As discussed earlier, mal-information is truthful information used to harm (either by moving private information into the public arena or using people’s affiliations, like their religion, against them). For inaccurate information, there is a scale of accuracy from false connection (a click-bait headline that is mismatched with its article’s content) to 100% fabricated information.</a:t>
            </a:r>
            <a:endParaRPr lang="en-GB" sz="1800" dirty="0"/>
          </a:p>
          <a:p>
            <a:pPr marL="514350" lvl="0" indent="-514350">
              <a:buFont typeface="+mj-lt"/>
              <a:buAutoNum type="arabicPeriod"/>
            </a:pPr>
            <a:r>
              <a:rPr lang="en-US" sz="1800" i="1" dirty="0"/>
              <a:t>Is the message legal?</a:t>
            </a:r>
            <a:r>
              <a:rPr lang="en-US" sz="1800" dirty="0"/>
              <a:t> The message might be illegal, as in the cases of recognized hate speech, intellectual property violations, privacy infringements or harassment. Of course, what messages are legal differs by jurisdiction.</a:t>
            </a:r>
            <a:endParaRPr lang="en-GB" sz="1800" dirty="0"/>
          </a:p>
          <a:p>
            <a:pPr marL="514350" lvl="0" indent="-514350">
              <a:buFont typeface="+mj-lt"/>
              <a:buAutoNum type="arabicPeriod"/>
            </a:pPr>
            <a:r>
              <a:rPr lang="en-US" sz="1800" i="1" dirty="0"/>
              <a:t>Is the message ‘imposter content’, i.e. posing as an official source?</a:t>
            </a:r>
            <a:r>
              <a:rPr lang="en-US" sz="1800" dirty="0"/>
              <a:t> The message may use official branding (e.g., logos) unofficially, or it may steal the name or image of an individual (e.g., a well-known journalist) in order to appear credible.</a:t>
            </a:r>
            <a:endParaRPr lang="en-GB" sz="1800" dirty="0"/>
          </a:p>
          <a:p>
            <a:pPr marL="514350" lvl="0" indent="-514350">
              <a:buFont typeface="+mj-lt"/>
              <a:buAutoNum type="arabicPeriod"/>
            </a:pPr>
            <a:r>
              <a:rPr lang="en-US" sz="1800" i="1" dirty="0"/>
              <a:t>What is the message’s intended target? </a:t>
            </a:r>
            <a:r>
              <a:rPr lang="en-US" sz="1800" dirty="0"/>
              <a:t>The agent has an intended audience in mind (the audience they want to influence) but this is different to the target of the message (those who are being discredited). The target can be an individual (a candidate or a political or business leader), an </a:t>
            </a:r>
            <a:r>
              <a:rPr lang="en-US" sz="1800" dirty="0" err="1"/>
              <a:t>organisation</a:t>
            </a:r>
            <a:r>
              <a:rPr lang="en-US" sz="1800" dirty="0"/>
              <a:t> (a private firm or a government agency), a social group (a race, ethnicity, the elite, etc.) or an entire society.</a:t>
            </a:r>
            <a:endParaRPr lang="en-GB" sz="1800" dirty="0"/>
          </a:p>
          <a:p>
            <a:pPr marL="0" indent="0">
              <a:buNone/>
            </a:pPr>
            <a:endParaRPr lang="en-GB" sz="1000" dirty="0"/>
          </a:p>
          <a:p>
            <a:pPr marL="0" indent="0">
              <a:buNone/>
            </a:pPr>
            <a:r>
              <a:rPr lang="en-US" sz="1700" i="1" u="sng" dirty="0"/>
              <a:t>The Appealing Message: Four Characteristics</a:t>
            </a:r>
            <a:endParaRPr lang="en-GB" sz="1700" dirty="0"/>
          </a:p>
          <a:p>
            <a:pPr lvl="0"/>
            <a:r>
              <a:rPr lang="en-US" sz="1700" dirty="0"/>
              <a:t>It provokes an </a:t>
            </a:r>
            <a:r>
              <a:rPr lang="en-US" sz="1700" b="1" i="1" dirty="0"/>
              <a:t>emotional response</a:t>
            </a:r>
            <a:r>
              <a:rPr lang="en-US" sz="1700" dirty="0"/>
              <a:t>.</a:t>
            </a:r>
            <a:endParaRPr lang="en-GB" sz="1700" dirty="0"/>
          </a:p>
          <a:p>
            <a:pPr lvl="0"/>
            <a:r>
              <a:rPr lang="en-US" sz="1700" dirty="0"/>
              <a:t>It has a </a:t>
            </a:r>
            <a:r>
              <a:rPr lang="en-US" sz="1700" b="1" i="1" dirty="0"/>
              <a:t>powerful visual component</a:t>
            </a:r>
            <a:r>
              <a:rPr lang="en-US" sz="1700" dirty="0"/>
              <a:t>.</a:t>
            </a:r>
            <a:endParaRPr lang="en-GB" sz="1700" dirty="0"/>
          </a:p>
          <a:p>
            <a:pPr lvl="0"/>
            <a:r>
              <a:rPr lang="en-US" sz="1700" dirty="0"/>
              <a:t>It has a </a:t>
            </a:r>
            <a:r>
              <a:rPr lang="en-US" sz="1700" b="1" i="1" dirty="0"/>
              <a:t>strong narrative</a:t>
            </a:r>
            <a:r>
              <a:rPr lang="en-US" sz="1700" dirty="0"/>
              <a:t>.</a:t>
            </a:r>
            <a:endParaRPr lang="en-GB" sz="1700" dirty="0"/>
          </a:p>
          <a:p>
            <a:pPr lvl="0"/>
            <a:r>
              <a:rPr lang="en-US" sz="1700" dirty="0"/>
              <a:t>It is </a:t>
            </a:r>
            <a:r>
              <a:rPr lang="en-US" sz="1700" b="1" i="1" dirty="0"/>
              <a:t>repeated</a:t>
            </a:r>
            <a:r>
              <a:rPr lang="en-US" sz="1700" dirty="0"/>
              <a:t>.</a:t>
            </a:r>
            <a:endParaRPr lang="en-GB" sz="1700" dirty="0"/>
          </a:p>
          <a:p>
            <a:pPr marL="0" indent="0">
              <a:buNone/>
            </a:pPr>
            <a:endParaRPr lang="en-US" sz="1000" dirty="0"/>
          </a:p>
        </p:txBody>
      </p:sp>
    </p:spTree>
    <p:extLst>
      <p:ext uri="{BB962C8B-B14F-4D97-AF65-F5344CB8AC3E}">
        <p14:creationId xmlns:p14="http://schemas.microsoft.com/office/powerpoint/2010/main" val="2037867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TotalTime>
  <Words>1467</Words>
  <Application>Microsoft Macintosh PowerPoint</Application>
  <PresentationFormat>Widescreen</PresentationFormat>
  <Paragraphs>64</Paragraphs>
  <Slides>11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“Information Disorder: Understanding propaganda techniques during a war infodemic”</vt:lpstr>
      <vt:lpstr>The Psychology of Processing Information  </vt:lpstr>
      <vt:lpstr>RUSSIA TODAY </vt:lpstr>
      <vt:lpstr>How to detect bias in the news </vt:lpstr>
      <vt:lpstr>Identifying the Actors</vt:lpstr>
      <vt:lpstr>Info Disorder: Three elements in understanding it</vt:lpstr>
      <vt:lpstr>Agent: Who were the ‘agents’ that created, produced and distributed the example, and what was their motivation? </vt:lpstr>
      <vt:lpstr>Motivations: Four potential motivating factors for creating dis-information </vt:lpstr>
      <vt:lpstr>Message: What type of message was it? What format did it take? What were the characteristics? </vt:lpstr>
      <vt:lpstr>Interpreter. When the message was received by someone, how did they interpret the message? What action, if any, did they take? </vt:lpstr>
      <vt:lpstr>Credibility of a message or a source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Disorder: Understanding propaganda techniques during a war infodemic”</dc:title>
  <dc:creator>Eleni Panayiotou</dc:creator>
  <cp:lastModifiedBy>Eleni Panayiotou</cp:lastModifiedBy>
  <cp:revision>2</cp:revision>
  <dcterms:created xsi:type="dcterms:W3CDTF">2022-07-06T09:49:42Z</dcterms:created>
  <dcterms:modified xsi:type="dcterms:W3CDTF">2022-07-07T08:00:26Z</dcterms:modified>
</cp:coreProperties>
</file>